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oleObject"/>
  <Default Extension="jpeg" ContentType="image/jpeg"/>
  <Default Extension="tiff" ContentType="image/tiff"/>
  <Default Extension="rels" ContentType="application/vnd.openxmlformats-package.relationships+xml"/>
  <Default Extension="vml" ContentType="application/vnd.openxmlformats-officedocument.vmlDrawing"/>
  <Default Extension="gif" ContentType="image/gif"/>
  <Default Extension="png" ContentType="image/png"/>
  <Default Extension="wmf" ContentType="image/x-w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  <p:sldMasterId id="2147483684" r:id="rId3"/>
  </p:sldMasterIdLst>
  <p:notesMasterIdLst>
    <p:notesMasterId r:id="rId69"/>
  </p:notesMasterIdLst>
  <p:handoutMasterIdLst>
    <p:handoutMasterId r:id="rId70"/>
  </p:handoutMasterIdLst>
  <p:sldIdLst>
    <p:sldId id="592" r:id="rId4"/>
    <p:sldId id="408" r:id="rId5"/>
    <p:sldId id="454" r:id="rId6"/>
    <p:sldId id="456" r:id="rId7"/>
    <p:sldId id="301" r:id="rId8"/>
    <p:sldId id="626" r:id="rId9"/>
    <p:sldId id="593" r:id="rId10"/>
    <p:sldId id="594" r:id="rId11"/>
    <p:sldId id="595" r:id="rId12"/>
    <p:sldId id="596" r:id="rId13"/>
    <p:sldId id="558" r:id="rId14"/>
    <p:sldId id="476" r:id="rId15"/>
    <p:sldId id="400" r:id="rId16"/>
    <p:sldId id="404" r:id="rId17"/>
    <p:sldId id="405" r:id="rId18"/>
    <p:sldId id="479" r:id="rId19"/>
    <p:sldId id="480" r:id="rId20"/>
    <p:sldId id="478" r:id="rId21"/>
    <p:sldId id="481" r:id="rId22"/>
    <p:sldId id="597" r:id="rId23"/>
    <p:sldId id="598" r:id="rId24"/>
    <p:sldId id="599" r:id="rId25"/>
    <p:sldId id="422" r:id="rId26"/>
    <p:sldId id="486" r:id="rId27"/>
    <p:sldId id="487" r:id="rId28"/>
    <p:sldId id="488" r:id="rId29"/>
    <p:sldId id="491" r:id="rId30"/>
    <p:sldId id="492" r:id="rId31"/>
    <p:sldId id="493" r:id="rId32"/>
    <p:sldId id="630" r:id="rId33"/>
    <p:sldId id="631" r:id="rId34"/>
    <p:sldId id="518" r:id="rId35"/>
    <p:sldId id="521" r:id="rId36"/>
    <p:sldId id="585" r:id="rId37"/>
    <p:sldId id="619" r:id="rId38"/>
    <p:sldId id="545" r:id="rId39"/>
    <p:sldId id="548" r:id="rId40"/>
    <p:sldId id="589" r:id="rId41"/>
    <p:sldId id="609" r:id="rId42"/>
    <p:sldId id="587" r:id="rId43"/>
    <p:sldId id="611" r:id="rId44"/>
    <p:sldId id="627" r:id="rId45"/>
    <p:sldId id="586" r:id="rId46"/>
    <p:sldId id="559" r:id="rId47"/>
    <p:sldId id="606" r:id="rId48"/>
    <p:sldId id="563" r:id="rId49"/>
    <p:sldId id="600" r:id="rId50"/>
    <p:sldId id="601" r:id="rId51"/>
    <p:sldId id="605" r:id="rId52"/>
    <p:sldId id="617" r:id="rId53"/>
    <p:sldId id="571" r:id="rId54"/>
    <p:sldId id="623" r:id="rId55"/>
    <p:sldId id="574" r:id="rId56"/>
    <p:sldId id="575" r:id="rId57"/>
    <p:sldId id="625" r:id="rId58"/>
    <p:sldId id="608" r:id="rId59"/>
    <p:sldId id="607" r:id="rId60"/>
    <p:sldId id="578" r:id="rId61"/>
    <p:sldId id="579" r:id="rId62"/>
    <p:sldId id="580" r:id="rId63"/>
    <p:sldId id="581" r:id="rId64"/>
    <p:sldId id="628" r:id="rId65"/>
    <p:sldId id="614" r:id="rId66"/>
    <p:sldId id="629" r:id="rId67"/>
    <p:sldId id="616" r:id="rId6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DFF91"/>
    <a:srgbClr val="FFB80D"/>
    <a:srgbClr val="FF1C2C"/>
    <a:srgbClr val="8C6B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6000" autoAdjust="0"/>
    <p:restoredTop sz="94071" autoAdjust="0"/>
  </p:normalViewPr>
  <p:slideViewPr>
    <p:cSldViewPr snapToGrid="0">
      <p:cViewPr varScale="1">
        <p:scale>
          <a:sx n="101" d="100"/>
          <a:sy n="101" d="100"/>
        </p:scale>
        <p:origin x="1400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14568"/>
    </p:cViewPr>
  </p:sorterViewPr>
  <p:notesViewPr>
    <p:cSldViewPr snapToGrid="0">
      <p:cViewPr varScale="1">
        <p:scale>
          <a:sx n="86" d="100"/>
          <a:sy n="86" d="100"/>
        </p:scale>
        <p:origin x="3786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63" Type="http://schemas.openxmlformats.org/officeDocument/2006/relationships/slide" Target="slides/slide60.xml"/><Relationship Id="rId64" Type="http://schemas.openxmlformats.org/officeDocument/2006/relationships/slide" Target="slides/slide61.xml"/><Relationship Id="rId65" Type="http://schemas.openxmlformats.org/officeDocument/2006/relationships/slide" Target="slides/slide62.xml"/><Relationship Id="rId66" Type="http://schemas.openxmlformats.org/officeDocument/2006/relationships/slide" Target="slides/slide63.xml"/><Relationship Id="rId67" Type="http://schemas.openxmlformats.org/officeDocument/2006/relationships/slide" Target="slides/slide64.xml"/><Relationship Id="rId68" Type="http://schemas.openxmlformats.org/officeDocument/2006/relationships/slide" Target="slides/slide65.xml"/><Relationship Id="rId69" Type="http://schemas.openxmlformats.org/officeDocument/2006/relationships/notesMaster" Target="notesMasters/notesMaster1.xml"/><Relationship Id="rId50" Type="http://schemas.openxmlformats.org/officeDocument/2006/relationships/slide" Target="slides/slide47.xml"/><Relationship Id="rId51" Type="http://schemas.openxmlformats.org/officeDocument/2006/relationships/slide" Target="slides/slide48.xml"/><Relationship Id="rId52" Type="http://schemas.openxmlformats.org/officeDocument/2006/relationships/slide" Target="slides/slide49.xml"/><Relationship Id="rId53" Type="http://schemas.openxmlformats.org/officeDocument/2006/relationships/slide" Target="slides/slide50.xml"/><Relationship Id="rId54" Type="http://schemas.openxmlformats.org/officeDocument/2006/relationships/slide" Target="slides/slide51.xml"/><Relationship Id="rId55" Type="http://schemas.openxmlformats.org/officeDocument/2006/relationships/slide" Target="slides/slide52.xml"/><Relationship Id="rId56" Type="http://schemas.openxmlformats.org/officeDocument/2006/relationships/slide" Target="slides/slide53.xml"/><Relationship Id="rId57" Type="http://schemas.openxmlformats.org/officeDocument/2006/relationships/slide" Target="slides/slide54.xml"/><Relationship Id="rId58" Type="http://schemas.openxmlformats.org/officeDocument/2006/relationships/slide" Target="slides/slide55.xml"/><Relationship Id="rId59" Type="http://schemas.openxmlformats.org/officeDocument/2006/relationships/slide" Target="slides/slide56.xml"/><Relationship Id="rId40" Type="http://schemas.openxmlformats.org/officeDocument/2006/relationships/slide" Target="slides/slide37.xml"/><Relationship Id="rId41" Type="http://schemas.openxmlformats.org/officeDocument/2006/relationships/slide" Target="slides/slide38.xml"/><Relationship Id="rId42" Type="http://schemas.openxmlformats.org/officeDocument/2006/relationships/slide" Target="slides/slide39.xml"/><Relationship Id="rId43" Type="http://schemas.openxmlformats.org/officeDocument/2006/relationships/slide" Target="slides/slide40.xml"/><Relationship Id="rId44" Type="http://schemas.openxmlformats.org/officeDocument/2006/relationships/slide" Target="slides/slide41.xml"/><Relationship Id="rId45" Type="http://schemas.openxmlformats.org/officeDocument/2006/relationships/slide" Target="slides/slide42.xml"/><Relationship Id="rId46" Type="http://schemas.openxmlformats.org/officeDocument/2006/relationships/slide" Target="slides/slide43.xml"/><Relationship Id="rId47" Type="http://schemas.openxmlformats.org/officeDocument/2006/relationships/slide" Target="slides/slide44.xml"/><Relationship Id="rId48" Type="http://schemas.openxmlformats.org/officeDocument/2006/relationships/slide" Target="slides/slide45.xml"/><Relationship Id="rId49" Type="http://schemas.openxmlformats.org/officeDocument/2006/relationships/slide" Target="slides/slide46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<Relationship Id="rId37" Type="http://schemas.openxmlformats.org/officeDocument/2006/relationships/slide" Target="slides/slide34.xml"/><Relationship Id="rId38" Type="http://schemas.openxmlformats.org/officeDocument/2006/relationships/slide" Target="slides/slide35.xml"/><Relationship Id="rId39" Type="http://schemas.openxmlformats.org/officeDocument/2006/relationships/slide" Target="slides/slide36.xml"/><Relationship Id="rId70" Type="http://schemas.openxmlformats.org/officeDocument/2006/relationships/handoutMaster" Target="handoutMasters/handoutMaster1.xml"/><Relationship Id="rId71" Type="http://schemas.openxmlformats.org/officeDocument/2006/relationships/presProps" Target="presProps.xml"/><Relationship Id="rId72" Type="http://schemas.openxmlformats.org/officeDocument/2006/relationships/viewProps" Target="viewProps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73" Type="http://schemas.openxmlformats.org/officeDocument/2006/relationships/theme" Target="theme/theme1.xml"/><Relationship Id="rId74" Type="http://schemas.openxmlformats.org/officeDocument/2006/relationships/tableStyles" Target="tableStyles.xml"/><Relationship Id="rId60" Type="http://schemas.openxmlformats.org/officeDocument/2006/relationships/slide" Target="slides/slide57.xml"/><Relationship Id="rId61" Type="http://schemas.openxmlformats.org/officeDocument/2006/relationships/slide" Target="slides/slide58.xml"/><Relationship Id="rId62" Type="http://schemas.openxmlformats.org/officeDocument/2006/relationships/slide" Target="slides/slide59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wmf"/><Relationship Id="rId2" Type="http://schemas.openxmlformats.org/officeDocument/2006/relationships/image" Target="../media/image29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wmf"/><Relationship Id="rId2" Type="http://schemas.openxmlformats.org/officeDocument/2006/relationships/image" Target="../media/image36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8.wmf"/><Relationship Id="rId2" Type="http://schemas.openxmlformats.org/officeDocument/2006/relationships/image" Target="../media/image49.wmf"/><Relationship Id="rId3" Type="http://schemas.openxmlformats.org/officeDocument/2006/relationships/image" Target="../media/image50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83.wmf"/><Relationship Id="rId4" Type="http://schemas.openxmlformats.org/officeDocument/2006/relationships/image" Target="../media/image84.wmf"/><Relationship Id="rId1" Type="http://schemas.openxmlformats.org/officeDocument/2006/relationships/image" Target="../media/image81.wmf"/><Relationship Id="rId2" Type="http://schemas.openxmlformats.org/officeDocument/2006/relationships/image" Target="../media/image82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97557E-9ED4-446B-A16E-4F76691A219B}" type="datetimeFigureOut">
              <a:rPr lang="en-US" smtClean="0"/>
              <a:pPr/>
              <a:t>1/4/17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A8621E-25C1-4CA7-930D-DC13C2D14E2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78740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2ADDB2-4796-471A-A167-F74FF4F101A0}" type="datetimeFigureOut">
              <a:rPr lang="en-US" smtClean="0"/>
              <a:pPr/>
              <a:t>1/4/17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F13DB1-4355-43FD-A628-763862640EB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7659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Thanks </a:t>
            </a:r>
            <a:r>
              <a:rPr lang="en-US" dirty="0" err="1" smtClean="0"/>
              <a:t>Romit</a:t>
            </a:r>
            <a:r>
              <a:rPr lang="en-US" dirty="0" smtClean="0"/>
              <a:t> for tha</a:t>
            </a:r>
            <a:r>
              <a:rPr lang="en-US" baseline="0" dirty="0" smtClean="0"/>
              <a:t>t generous introduction .. Hello everyone .. . I will be presenting our talk titled “xxx” .. The research is about estimating the orientation of drones using GPS sensors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F13DB1-4355-43FD-A628-763862640EBE}" type="slidenum">
              <a:rPr lang="en-US" smtClean="0">
                <a:solidFill>
                  <a:prstClr val="black"/>
                </a:solidFill>
              </a:rPr>
              <a:pPr/>
              <a:t>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77874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3 mins till here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F13DB1-4355-43FD-A628-763862640EBE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8694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3 mins till here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F13DB1-4355-43FD-A628-763862640EBE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8694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3 mins till here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F13DB1-4355-43FD-A628-763862640EBE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8694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3 mins till here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F13DB1-4355-43FD-A628-763862640EBE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8694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3 mins till here for ex .. Consider a</a:t>
            </a:r>
            <a:r>
              <a:rPr lang="en-US" baseline="0" dirty="0" smtClean="0"/>
              <a:t> drone one feet .. For less than 2 </a:t>
            </a:r>
            <a:r>
              <a:rPr lang="en-US" baseline="0" dirty="0" err="1" smtClean="0"/>
              <a:t>deg</a:t>
            </a:r>
            <a:r>
              <a:rPr lang="en-US" baseline="0" dirty="0" smtClean="0"/>
              <a:t> err .. Cm accuracy .. Hence ,</a:t>
            </a:r>
            <a:r>
              <a:rPr lang="en-US" baseline="0" dirty="0" err="1" smtClean="0"/>
              <a:t>easuring</a:t>
            </a:r>
            <a:r>
              <a:rPr lang="en-US" baseline="0" dirty="0" smtClean="0"/>
              <a:t> ..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F13DB1-4355-43FD-A628-763862640EBE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2596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2:30 till</a:t>
            </a:r>
            <a:r>
              <a:rPr lang="en-US" baseline="0" dirty="0" smtClean="0"/>
              <a:t> here ..let me motivate goal again .. Plenty of research has been done in GPS literature which can achieve around 15cm of relative positioning accuracy .. However for a drone that is feet scale long .. We will need accuracy in the order of 2cm to estimate drone orientation ..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F13DB1-4355-43FD-A628-763862640EBE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5651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 be able to</a:t>
            </a:r>
            <a:r>
              <a:rPr lang="en-US" baseline="0" dirty="0" smtClean="0"/>
              <a:t> push envelope to 2cm .. </a:t>
            </a:r>
            <a:r>
              <a:rPr lang="en-US" dirty="0" smtClean="0"/>
              <a:t>2:30 till</a:t>
            </a:r>
            <a:r>
              <a:rPr lang="en-US" baseline="0" dirty="0" smtClean="0"/>
              <a:t> here .. I will give you a quick overview of </a:t>
            </a:r>
            <a:r>
              <a:rPr lang="en-US" baseline="0" dirty="0" err="1" smtClean="0"/>
              <a:t>gps</a:t>
            </a:r>
            <a:r>
              <a:rPr lang="en-US" baseline="0" dirty="0" smtClean="0"/>
              <a:t> and diff </a:t>
            </a:r>
            <a:r>
              <a:rPr lang="en-US" baseline="0" dirty="0" err="1" smtClean="0"/>
              <a:t>gps</a:t>
            </a:r>
            <a:r>
              <a:rPr lang="en-US" baseline="0" dirty="0" smtClean="0"/>
              <a:t> literature before going into techniques for translating them into drone orientation ..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F13DB1-4355-43FD-A628-763862640EBE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74182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When a </a:t>
            </a:r>
            <a:r>
              <a:rPr lang="en-US" dirty="0" err="1" smtClean="0"/>
              <a:t>gps</a:t>
            </a:r>
            <a:r>
              <a:rPr lang="en-US" dirty="0" smtClean="0"/>
              <a:t> satellite transmits signals range is measured by multiplying reception and transmission time by speed of light .. Since location has 3 unknowns</a:t>
            </a:r>
            <a:r>
              <a:rPr lang="en-US" baseline="0" dirty="0" smtClean="0"/>
              <a:t> .. By measuring the </a:t>
            </a:r>
            <a:r>
              <a:rPr lang="en-US" baseline="0" dirty="0" err="1" smtClean="0"/>
              <a:t>rangr</a:t>
            </a:r>
            <a:r>
              <a:rPr lang="en-US" baseline="0" dirty="0" smtClean="0"/>
              <a:t> from 3 </a:t>
            </a:r>
            <a:r>
              <a:rPr lang="en-US" baseline="0" dirty="0" err="1" smtClean="0"/>
              <a:t>sats</a:t>
            </a:r>
            <a:r>
              <a:rPr lang="en-US" baseline="0" dirty="0" smtClean="0"/>
              <a:t> .. we can model the unknowns as a function of measured range and satellite geometry as follows .. Solving these .. </a:t>
            </a:r>
            <a:r>
              <a:rPr lang="en-US" baseline="0" dirty="0" err="1" smtClean="0"/>
              <a:t>weobtain</a:t>
            </a:r>
            <a:r>
              <a:rPr lang="en-US" baseline="0" dirty="0" smtClean="0"/>
              <a:t> the location .. However . If w e simply do this .. Huge </a:t>
            </a:r>
            <a:r>
              <a:rPr lang="en-US" baseline="0" dirty="0" err="1" smtClean="0"/>
              <a:t>erro</a:t>
            </a:r>
            <a:r>
              <a:rPr lang="en-US" baseline="0" dirty="0" smtClean="0"/>
              <a:t> because clocks are not synchronized ..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54A8A83-29EF-452D-BBE7-0EDE4E14C9D6}" type="slidenum">
              <a:rPr lang="en-US" altLang="en-US" smtClean="0">
                <a:solidFill>
                  <a:srgbClr val="000000"/>
                </a:solidFill>
              </a:rPr>
              <a:pPr>
                <a:defRPr/>
              </a:pPr>
              <a:t>23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0394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Sat in sky called </a:t>
            </a:r>
            <a:r>
              <a:rPr lang="en-US" dirty="0" err="1" smtClean="0"/>
              <a:t>ts</a:t>
            </a:r>
            <a:r>
              <a:rPr lang="en-US" dirty="0" smtClean="0"/>
              <a:t> .. Called </a:t>
            </a:r>
            <a:r>
              <a:rPr lang="en-US" dirty="0" err="1" smtClean="0"/>
              <a:t>tr</a:t>
            </a:r>
            <a:r>
              <a:rPr lang="en-US" dirty="0" smtClean="0"/>
              <a:t> ..explain</a:t>
            </a:r>
            <a:r>
              <a:rPr lang="en-US" baseline="0" dirty="0" smtClean="0"/>
              <a:t> fully ..how do we get 3 </a:t>
            </a:r>
            <a:r>
              <a:rPr lang="en-US" baseline="0" dirty="0" err="1" smtClean="0"/>
              <a:t>eqns</a:t>
            </a:r>
            <a:r>
              <a:rPr lang="en-US" baseline="0" dirty="0" smtClean="0"/>
              <a:t>? Simple …… unfortunately </a:t>
            </a:r>
            <a:r>
              <a:rPr lang="en-US" baseline="0" dirty="0" err="1" smtClean="0"/>
              <a:t>sybch</a:t>
            </a:r>
            <a:r>
              <a:rPr lang="en-US" baseline="0" dirty="0" smtClean="0"/>
              <a:t> …. As you may know .. Require </a:t>
            </a:r>
            <a:r>
              <a:rPr lang="en-US" baseline="0" dirty="0" err="1" smtClean="0"/>
              <a:t>atleast</a:t>
            </a:r>
            <a:r>
              <a:rPr lang="en-US" baseline="0" dirty="0" smtClean="0"/>
              <a:t> 4 sat locks ..</a:t>
            </a:r>
            <a:endParaRPr lang="en-US" dirty="0" smtClean="0"/>
          </a:p>
          <a:p>
            <a:r>
              <a:rPr lang="en-US" dirty="0" smtClean="0"/>
              <a:t>When a </a:t>
            </a:r>
            <a:r>
              <a:rPr lang="en-US" dirty="0" err="1" smtClean="0"/>
              <a:t>gps</a:t>
            </a:r>
            <a:r>
              <a:rPr lang="en-US" dirty="0" smtClean="0"/>
              <a:t> signal transmits signals range is measured by multiplying reception and transmission time by speed of light .. Since location has 3 unknowns</a:t>
            </a:r>
            <a:r>
              <a:rPr lang="en-US" baseline="0" dirty="0" smtClean="0"/>
              <a:t> .. By measuring the </a:t>
            </a:r>
            <a:r>
              <a:rPr lang="en-US" baseline="0" dirty="0" err="1" smtClean="0"/>
              <a:t>rangr</a:t>
            </a:r>
            <a:r>
              <a:rPr lang="en-US" baseline="0" dirty="0" smtClean="0"/>
              <a:t> from 3 </a:t>
            </a:r>
            <a:r>
              <a:rPr lang="en-US" baseline="0" dirty="0" err="1" smtClean="0"/>
              <a:t>sats</a:t>
            </a:r>
            <a:r>
              <a:rPr lang="en-US" baseline="0" dirty="0" smtClean="0"/>
              <a:t> .. we can model the unknowns as a function of measured range and satellite geometry as follows .. Solving these .. </a:t>
            </a:r>
            <a:r>
              <a:rPr lang="en-US" baseline="0" dirty="0" err="1" smtClean="0"/>
              <a:t>weobtain</a:t>
            </a:r>
            <a:r>
              <a:rPr lang="en-US" baseline="0" dirty="0" smtClean="0"/>
              <a:t> the location .. However . If w e simply do this .. Huge </a:t>
            </a:r>
            <a:r>
              <a:rPr lang="en-US" baseline="0" dirty="0" err="1" smtClean="0"/>
              <a:t>erro</a:t>
            </a:r>
            <a:r>
              <a:rPr lang="en-US" baseline="0" dirty="0" smtClean="0"/>
              <a:t> because clocks are not synchronized ..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54A8A83-29EF-452D-BBE7-0EDE4E14C9D6}" type="slidenum">
              <a:rPr lang="en-US" altLang="en-US" smtClean="0">
                <a:solidFill>
                  <a:srgbClr val="000000"/>
                </a:solidFill>
              </a:rPr>
              <a:pPr>
                <a:defRPr/>
              </a:pPr>
              <a:t>24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03946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When a </a:t>
            </a:r>
            <a:r>
              <a:rPr lang="en-US" dirty="0" err="1" smtClean="0"/>
              <a:t>gps</a:t>
            </a:r>
            <a:r>
              <a:rPr lang="en-US" dirty="0" smtClean="0"/>
              <a:t> signal transmits signals range is measured by multiplying reception and transmission time by speed of light .. Since location has 3 unknowns</a:t>
            </a:r>
            <a:r>
              <a:rPr lang="en-US" baseline="0" dirty="0" smtClean="0"/>
              <a:t> .. By measuring the </a:t>
            </a:r>
            <a:r>
              <a:rPr lang="en-US" baseline="0" dirty="0" err="1" smtClean="0"/>
              <a:t>rangr</a:t>
            </a:r>
            <a:r>
              <a:rPr lang="en-US" baseline="0" dirty="0" smtClean="0"/>
              <a:t> from 3 </a:t>
            </a:r>
            <a:r>
              <a:rPr lang="en-US" baseline="0" dirty="0" err="1" smtClean="0"/>
              <a:t>sats</a:t>
            </a:r>
            <a:r>
              <a:rPr lang="en-US" baseline="0" dirty="0" smtClean="0"/>
              <a:t> .. we can model the unknowns as a function of measured range and satellite geometry as follows .. Solving these .. </a:t>
            </a:r>
            <a:r>
              <a:rPr lang="en-US" baseline="0" dirty="0" err="1" smtClean="0"/>
              <a:t>weobtain</a:t>
            </a:r>
            <a:r>
              <a:rPr lang="en-US" baseline="0" dirty="0" smtClean="0"/>
              <a:t> the location .. However . If w e simply do this .. Huge </a:t>
            </a:r>
            <a:r>
              <a:rPr lang="en-US" baseline="0" dirty="0" err="1" smtClean="0"/>
              <a:t>erro</a:t>
            </a:r>
            <a:r>
              <a:rPr lang="en-US" baseline="0" dirty="0" smtClean="0"/>
              <a:t> because clocks are not synchronized ..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54A8A83-29EF-452D-BBE7-0EDE4E14C9D6}" type="slidenum">
              <a:rPr lang="en-US" altLang="en-US" smtClean="0">
                <a:solidFill>
                  <a:srgbClr val="000000"/>
                </a:solidFill>
              </a:rPr>
              <a:pPr>
                <a:defRPr/>
              </a:pPr>
              <a:t>25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0394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Needless to emphasize,</a:t>
            </a:r>
            <a:r>
              <a:rPr lang="en-US" baseline="0" dirty="0" smtClean="0"/>
              <a:t> enormous and exciting applications are emerging in the world of drones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54A8A83-29EF-452D-BBE7-0EDE4E14C9D6}" type="slidenum">
              <a:rPr lang="en-US" altLang="en-US" smtClean="0"/>
              <a:pPr>
                <a:defRPr/>
              </a:pPr>
              <a:t>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5841627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When a </a:t>
            </a:r>
            <a:r>
              <a:rPr lang="en-US" dirty="0" err="1" smtClean="0"/>
              <a:t>gps</a:t>
            </a:r>
            <a:r>
              <a:rPr lang="en-US" dirty="0" smtClean="0"/>
              <a:t> signal transmits signals range is measured by multiplying reception and transmission time by speed of light .. Since location has 3 unknowns</a:t>
            </a:r>
            <a:r>
              <a:rPr lang="en-US" baseline="0" dirty="0" smtClean="0"/>
              <a:t> .. By measuring the </a:t>
            </a:r>
            <a:r>
              <a:rPr lang="en-US" baseline="0" dirty="0" err="1" smtClean="0"/>
              <a:t>rangr</a:t>
            </a:r>
            <a:r>
              <a:rPr lang="en-US" baseline="0" dirty="0" smtClean="0"/>
              <a:t> from 3 </a:t>
            </a:r>
            <a:r>
              <a:rPr lang="en-US" baseline="0" dirty="0" err="1" smtClean="0"/>
              <a:t>sats</a:t>
            </a:r>
            <a:r>
              <a:rPr lang="en-US" baseline="0" dirty="0" smtClean="0"/>
              <a:t> .. we can model the unknowns as a function of measured range and satellite geometry as follows .. Solving these .. </a:t>
            </a:r>
            <a:r>
              <a:rPr lang="en-US" baseline="0" dirty="0" err="1" smtClean="0"/>
              <a:t>weobtain</a:t>
            </a:r>
            <a:r>
              <a:rPr lang="en-US" baseline="0" dirty="0" smtClean="0"/>
              <a:t> the location .. However . If w e simply do this .. Huge </a:t>
            </a:r>
            <a:r>
              <a:rPr lang="en-US" baseline="0" dirty="0" err="1" smtClean="0"/>
              <a:t>erro</a:t>
            </a:r>
            <a:r>
              <a:rPr lang="en-US" baseline="0" dirty="0" smtClean="0"/>
              <a:t> because clocks are not synchronized ..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54A8A83-29EF-452D-BBE7-0EDE4E14C9D6}" type="slidenum">
              <a:rPr lang="en-US" altLang="en-US" smtClean="0">
                <a:solidFill>
                  <a:srgbClr val="000000"/>
                </a:solidFill>
              </a:rPr>
              <a:pPr>
                <a:defRPr/>
              </a:pPr>
              <a:t>26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03946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To</a:t>
            </a:r>
            <a:r>
              <a:rPr lang="en-US" baseline="0" dirty="0" smtClean="0"/>
              <a:t> handle this, today’s GPS receivers model the unknown clock error together with unknown location.. And now we have 4 unknowns .. Using the </a:t>
            </a:r>
            <a:r>
              <a:rPr lang="en-US" baseline="0" dirty="0" err="1" smtClean="0"/>
              <a:t>rnge</a:t>
            </a:r>
            <a:r>
              <a:rPr lang="en-US" baseline="0" dirty="0" smtClean="0"/>
              <a:t> data from 4 satellites .. And using the </a:t>
            </a:r>
            <a:r>
              <a:rPr lang="en-US" baseline="0" dirty="0" err="1" smtClean="0"/>
              <a:t>fllowing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modek</a:t>
            </a:r>
            <a:r>
              <a:rPr lang="en-US" baseline="0" dirty="0" smtClean="0"/>
              <a:t> .. Location and time can be jointly estimated .. This is exactly why our GPS receivers need </a:t>
            </a:r>
            <a:r>
              <a:rPr lang="en-US" baseline="0" dirty="0" err="1" smtClean="0"/>
              <a:t>atleast</a:t>
            </a:r>
            <a:r>
              <a:rPr lang="en-US" baseline="0" dirty="0" smtClean="0"/>
              <a:t> 4 satellites to get a lock and this results in an error of 3m which is much more acceptable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54A8A83-29EF-452D-BBE7-0EDE4E14C9D6}" type="slidenum">
              <a:rPr lang="en-US" altLang="en-US" smtClean="0">
                <a:solidFill>
                  <a:srgbClr val="000000"/>
                </a:solidFill>
              </a:rPr>
              <a:pPr>
                <a:defRPr/>
              </a:pPr>
              <a:t>27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03946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1-3</a:t>
            </a:r>
            <a:r>
              <a:rPr lang="en-US" baseline="0" dirty="0" smtClean="0"/>
              <a:t> m error is acceptable to wide number of applications like smartphones, car GPS, however orientation </a:t>
            </a:r>
            <a:r>
              <a:rPr lang="en-US" baseline="0" dirty="0" err="1" smtClean="0"/>
              <a:t>est</a:t>
            </a:r>
            <a:r>
              <a:rPr lang="en-US" baseline="0" dirty="0" smtClean="0"/>
              <a:t> on a small drone which is feet scale long </a:t>
            </a:r>
            <a:r>
              <a:rPr lang="en-US" baseline="0" dirty="0" err="1" smtClean="0"/>
              <a:t>warrantes</a:t>
            </a:r>
            <a:r>
              <a:rPr lang="en-US" baseline="0" dirty="0" smtClean="0"/>
              <a:t> cm scale accuracy .. Hence, we borrow techniques from DGPS community and apply probabilistic modeling techniques to translate that into drone orientation estimates ..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F13DB1-4355-43FD-A628-763862640EBE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2123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4:30 till here .. Now lets quickly explore some diff </a:t>
            </a:r>
            <a:r>
              <a:rPr lang="en-US" dirty="0" err="1" smtClean="0"/>
              <a:t>gps</a:t>
            </a:r>
            <a:r>
              <a:rPr lang="en-US" dirty="0" smtClean="0"/>
              <a:t> techniques </a:t>
            </a:r>
            <a:r>
              <a:rPr lang="en-US" dirty="0" err="1" smtClean="0"/>
              <a:t>usinh</a:t>
            </a:r>
            <a:r>
              <a:rPr lang="en-US" baseline="0" dirty="0" smtClean="0"/>
              <a:t> which we can achieve cm level accuracy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F13DB1-4355-43FD-A628-763862640EBE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03363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54A8A83-29EF-452D-BBE7-0EDE4E14C9D6}" type="slidenum">
              <a:rPr lang="en-US" altLang="en-US" smtClean="0">
                <a:solidFill>
                  <a:srgbClr val="000000"/>
                </a:solidFill>
              </a:rPr>
              <a:pPr>
                <a:defRPr/>
              </a:pPr>
              <a:t>30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9614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54A8A83-29EF-452D-BBE7-0EDE4E14C9D6}" type="slidenum">
              <a:rPr lang="en-US" altLang="en-US" smtClean="0">
                <a:solidFill>
                  <a:srgbClr val="000000"/>
                </a:solidFill>
              </a:rPr>
              <a:pPr>
                <a:defRPr/>
              </a:pPr>
              <a:t>31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818430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 have expressed </a:t>
            </a:r>
            <a:r>
              <a:rPr lang="en-US" dirty="0" err="1" smtClean="0"/>
              <a:t>cp</a:t>
            </a:r>
            <a:r>
              <a:rPr lang="en-US" dirty="0" smtClean="0"/>
              <a:t> equation for I and j with respect to satellite s </a:t>
            </a:r>
            <a:r>
              <a:rPr lang="en-US" baseline="0" dirty="0" smtClean="0"/>
              <a:t>..  We observe that some of the error terms here are correlated .. </a:t>
            </a:r>
            <a:r>
              <a:rPr lang="en-US" dirty="0" smtClean="0"/>
              <a:t>We get a measurement model of </a:t>
            </a:r>
            <a:r>
              <a:rPr lang="en-US" dirty="0" err="1" smtClean="0"/>
              <a:t>rel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bw</a:t>
            </a:r>
            <a:r>
              <a:rPr lang="en-US" baseline="0" dirty="0" smtClean="0"/>
              <a:t> 2 </a:t>
            </a:r>
            <a:r>
              <a:rPr lang="en-US" baseline="0" dirty="0" err="1" smtClean="0"/>
              <a:t>rx</a:t>
            </a:r>
            <a:r>
              <a:rPr lang="en-US" baseline="0" dirty="0" smtClean="0"/>
              <a:t> .. With fewer error terms .. For the rest of the talk I am going to abstract the sing diff as follows for simplicity .. I am going to write the </a:t>
            </a:r>
            <a:r>
              <a:rPr lang="en-US" baseline="0" dirty="0" err="1" smtClean="0"/>
              <a:t>cp</a:t>
            </a:r>
            <a:r>
              <a:rPr lang="en-US" baseline="0" dirty="0" smtClean="0"/>
              <a:t> diff as a function of baseline .. </a:t>
            </a:r>
            <a:r>
              <a:rPr lang="en-US" baseline="0" dirty="0" err="1" smtClean="0"/>
              <a:t>Int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ambiguityand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clk</a:t>
            </a:r>
            <a:r>
              <a:rPr lang="en-US" baseline="0" dirty="0" smtClean="0"/>
              <a:t> errors .. So as we can see a function of clock </a:t>
            </a:r>
            <a:r>
              <a:rPr lang="en-US" baseline="0" dirty="0" err="1" smtClean="0"/>
              <a:t>erros</a:t>
            </a:r>
            <a:r>
              <a:rPr lang="en-US" baseline="0" dirty="0" smtClean="0"/>
              <a:t> still remains making it which can be eliminated by forming one more layer of  diff as follows 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54A8A83-29EF-452D-BBE7-0EDE4E14C9D6}" type="slidenum">
              <a:rPr lang="en-US" altLang="en-US" smtClean="0">
                <a:solidFill>
                  <a:srgbClr val="000000"/>
                </a:solidFill>
              </a:rPr>
              <a:pPr>
                <a:defRPr/>
              </a:pPr>
              <a:t>32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152144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 this is the </a:t>
            </a:r>
            <a:r>
              <a:rPr lang="en-US" dirty="0" err="1" smtClean="0"/>
              <a:t>sd</a:t>
            </a:r>
            <a:r>
              <a:rPr lang="en-US" dirty="0" smtClean="0"/>
              <a:t> equation again</a:t>
            </a:r>
            <a:r>
              <a:rPr lang="en-US" baseline="0" dirty="0" smtClean="0"/>
              <a:t> .. Lets from </a:t>
            </a:r>
            <a:r>
              <a:rPr lang="en-US" baseline="0" dirty="0" err="1" smtClean="0"/>
              <a:t>sd</a:t>
            </a:r>
            <a:r>
              <a:rPr lang="en-US" baseline="0" dirty="0" smtClean="0"/>
              <a:t> for diff sat same </a:t>
            </a:r>
            <a:r>
              <a:rPr lang="en-US" baseline="0" dirty="0" err="1" smtClean="0"/>
              <a:t>rx</a:t>
            </a:r>
            <a:r>
              <a:rPr lang="en-US" baseline="0" dirty="0" smtClean="0"/>
              <a:t> pair .. From these two equations we </a:t>
            </a:r>
            <a:r>
              <a:rPr lang="en-US" baseline="0" dirty="0" err="1" smtClean="0"/>
              <a:t>obs</a:t>
            </a:r>
            <a:r>
              <a:rPr lang="en-US" baseline="0" dirty="0" smtClean="0"/>
              <a:t> that the clock error terms of the common </a:t>
            </a:r>
            <a:r>
              <a:rPr lang="en-US" baseline="0" dirty="0" err="1" smtClean="0"/>
              <a:t>rx</a:t>
            </a:r>
            <a:r>
              <a:rPr lang="en-US" baseline="0" dirty="0" smtClean="0"/>
              <a:t> pair is correlated .. So </a:t>
            </a:r>
            <a:r>
              <a:rPr lang="en-US" baseline="0" dirty="0" err="1" smtClean="0"/>
              <a:t>wehwn</a:t>
            </a:r>
            <a:r>
              <a:rPr lang="en-US" baseline="0" dirty="0" smtClean="0"/>
              <a:t> we sub .. We get a </a:t>
            </a:r>
            <a:r>
              <a:rPr lang="en-US" baseline="0" dirty="0" err="1" smtClean="0"/>
              <a:t>meas</a:t>
            </a:r>
            <a:r>
              <a:rPr lang="en-US" baseline="0" dirty="0" smtClean="0"/>
              <a:t> model of </a:t>
            </a:r>
            <a:r>
              <a:rPr lang="en-US" baseline="0" dirty="0" err="1" smtClean="0"/>
              <a:t>rel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pos</a:t>
            </a:r>
            <a:r>
              <a:rPr lang="en-US" baseline="0" dirty="0" smtClean="0"/>
              <a:t> of 2 </a:t>
            </a:r>
            <a:r>
              <a:rPr lang="en-US" baseline="0" dirty="0" err="1" smtClean="0"/>
              <a:t>rx</a:t>
            </a:r>
            <a:r>
              <a:rPr lang="en-US" baseline="0" dirty="0" smtClean="0"/>
              <a:t> where </a:t>
            </a:r>
            <a:r>
              <a:rPr lang="en-US" baseline="0" dirty="0" err="1" smtClean="0"/>
              <a:t>rx</a:t>
            </a:r>
            <a:r>
              <a:rPr lang="en-US" baseline="0" dirty="0" smtClean="0"/>
              <a:t>  side errors are gone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F13DB1-4355-43FD-A628-763862640EBE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83943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Diff </a:t>
            </a:r>
            <a:r>
              <a:rPr lang="en-US" dirty="0" err="1" smtClean="0"/>
              <a:t>gps</a:t>
            </a:r>
            <a:r>
              <a:rPr lang="en-US" dirty="0" smtClean="0"/>
              <a:t> community has exploited such techniques for</a:t>
            </a:r>
            <a:r>
              <a:rPr lang="en-US" baseline="0" dirty="0" smtClean="0"/>
              <a:t> accuracy est. on airplanes on drones .. However for a small drone we have a high </a:t>
            </a:r>
            <a:r>
              <a:rPr lang="en-US" baseline="0" dirty="0" err="1" smtClean="0"/>
              <a:t>acc</a:t>
            </a:r>
            <a:r>
              <a:rPr lang="en-US" baseline="0" dirty="0" smtClean="0"/>
              <a:t> requirement .. And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F13DB1-4355-43FD-A628-763862640EBE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30464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simply the single diff of two receivers at</a:t>
            </a:r>
            <a:r>
              <a:rPr lang="en-US" baseline="0" dirty="0" smtClean="0"/>
              <a:t> different times .. When we subtract them .. Integer ambiguity cancels out and we are left with a model for measuring changes in baselines over time .. More importantly .. We do not have integer ambiguities here ..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54A8A83-29EF-452D-BBE7-0EDE4E14C9D6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35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14384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Drone</a:t>
            </a:r>
            <a:r>
              <a:rPr lang="en-US" baseline="0" dirty="0" smtClean="0"/>
              <a:t> accidents are very common .. Severely </a:t>
            </a:r>
            <a:r>
              <a:rPr lang="en-US" baseline="0" dirty="0" err="1" smtClean="0"/>
              <a:t>threateninig</a:t>
            </a:r>
            <a:r>
              <a:rPr lang="en-US" baseline="0" dirty="0" smtClean="0"/>
              <a:t> life and property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F13DB1-4355-43FD-A628-763862640EBE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09616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</a:t>
            </a:r>
            <a:r>
              <a:rPr lang="en-US" baseline="0" dirty="0" smtClean="0"/>
              <a:t> can model orientation as states that evolve in time and by using the two different perspectives, we can derive suitable transition and emission models as follows ..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F13DB1-4355-43FD-A628-763862640EBE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0610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saw earlier that </a:t>
            </a:r>
            <a:r>
              <a:rPr lang="en-US" dirty="0" err="1" smtClean="0"/>
              <a:t>dd</a:t>
            </a:r>
            <a:r>
              <a:rPr lang="en-US" dirty="0" smtClean="0"/>
              <a:t> across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rx</a:t>
            </a:r>
            <a:r>
              <a:rPr lang="en-US" baseline="0" dirty="0" smtClean="0"/>
              <a:t> pair is a function of baseline vector … however the combined such </a:t>
            </a:r>
            <a:r>
              <a:rPr lang="en-US" baseline="0" dirty="0" err="1" smtClean="0"/>
              <a:t>dds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acrpss</a:t>
            </a:r>
            <a:r>
              <a:rPr lang="en-US" baseline="0" dirty="0" smtClean="0"/>
              <a:t> all </a:t>
            </a:r>
            <a:r>
              <a:rPr lang="en-US" baseline="0" dirty="0" err="1" smtClean="0"/>
              <a:t>rx</a:t>
            </a:r>
            <a:r>
              <a:rPr lang="en-US" baseline="0" dirty="0" smtClean="0"/>
              <a:t> pair can be treated as the measurement model of the orientation of the drone …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F13DB1-4355-43FD-A628-763862640EBE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21746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F13DB1-4355-43FD-A628-763862640EBE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87888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</a:t>
            </a:r>
            <a:r>
              <a:rPr lang="en-US" baseline="0" dirty="0" smtClean="0"/>
              <a:t> saw </a:t>
            </a:r>
            <a:r>
              <a:rPr lang="en-US" baseline="0" dirty="0" err="1" smtClean="0"/>
              <a:t>dd</a:t>
            </a:r>
            <a:r>
              <a:rPr lang="en-US" baseline="0" dirty="0" smtClean="0"/>
              <a:t> across time can give change in baseline vector pair .. Similarly .. Change in baseline across multiple </a:t>
            </a:r>
            <a:r>
              <a:rPr lang="en-US" baseline="0" dirty="0" err="1" smtClean="0"/>
              <a:t>rx</a:t>
            </a:r>
            <a:r>
              <a:rPr lang="en-US" baseline="0" dirty="0" smtClean="0"/>
              <a:t> pair can give us delta of orientation ..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F13DB1-4355-43FD-A628-763862640EBE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31509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Hence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dd</a:t>
            </a:r>
            <a:r>
              <a:rPr lang="en-US" baseline="0" dirty="0" smtClean="0"/>
              <a:t> measurements can be considered together as the transition model .. Hence </a:t>
            </a:r>
            <a:r>
              <a:rPr lang="en-US" baseline="0" dirty="0" err="1" smtClean="0"/>
              <a:t>cp</a:t>
            </a:r>
            <a:r>
              <a:rPr lang="en-US" baseline="0" dirty="0" smtClean="0"/>
              <a:t> measurements from 2 diff perspectives can be used to develop a Bayesian filtering framework for orientation estimation .. However integer ambiguity is still remaining .. Lets look at that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F13DB1-4355-43FD-A628-763862640EBE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75675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Hence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dd</a:t>
            </a:r>
            <a:r>
              <a:rPr lang="en-US" baseline="0" dirty="0" smtClean="0"/>
              <a:t> measurements can be considered together as the transition model .. Hence </a:t>
            </a:r>
            <a:r>
              <a:rPr lang="en-US" baseline="0" dirty="0" err="1" smtClean="0"/>
              <a:t>cp</a:t>
            </a:r>
            <a:r>
              <a:rPr lang="en-US" baseline="0" dirty="0" smtClean="0"/>
              <a:t> measurements from 2 diff perspectives can be used to develop a Bayesian filtering framework for orientation estimation .. However integer ambiguity is still remaining .. Lets look at that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F13DB1-4355-43FD-A628-763862640EBE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75675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Under low dynamic flights .. The Bayesian filtering framework simplifies</a:t>
            </a:r>
            <a:r>
              <a:rPr lang="en-US" baseline="0" dirty="0" smtClean="0"/>
              <a:t> into a </a:t>
            </a:r>
            <a:r>
              <a:rPr lang="en-US" baseline="0" dirty="0" err="1" smtClean="0"/>
              <a:t>kalman</a:t>
            </a:r>
            <a:r>
              <a:rPr lang="en-US" baseline="0" dirty="0" smtClean="0"/>
              <a:t> filter .. And under highly aggressive flights .. We need to use pf to model dynamic errors ..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F13DB1-4355-43FD-A628-763862640EBE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3946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Initiallu</a:t>
            </a:r>
            <a:r>
              <a:rPr lang="en-US" dirty="0" smtClean="0"/>
              <a:t> suppose the drone is</a:t>
            </a:r>
            <a:r>
              <a:rPr lang="en-US" baseline="0" dirty="0" smtClean="0"/>
              <a:t> static and we know its </a:t>
            </a:r>
            <a:r>
              <a:rPr lang="en-US" baseline="0" dirty="0" err="1" smtClean="0"/>
              <a:t>orientatin</a:t>
            </a:r>
            <a:r>
              <a:rPr lang="en-US" baseline="0" dirty="0" smtClean="0"/>
              <a:t> .. Then we can use trans to obtain </a:t>
            </a:r>
            <a:r>
              <a:rPr lang="en-US" baseline="0" dirty="0" err="1" smtClean="0"/>
              <a:t>dq</a:t>
            </a:r>
            <a:r>
              <a:rPr lang="en-US" baseline="0" dirty="0" smtClean="0"/>
              <a:t> and </a:t>
            </a:r>
            <a:r>
              <a:rPr lang="en-US" baseline="0" dirty="0" err="1" smtClean="0"/>
              <a:t>and</a:t>
            </a:r>
            <a:r>
              <a:rPr lang="en-US" baseline="0" dirty="0" smtClean="0"/>
              <a:t> it to q1 to get orientation at next time step … we can use </a:t>
            </a:r>
            <a:r>
              <a:rPr lang="en-US" baseline="0" dirty="0" err="1" smtClean="0"/>
              <a:t>qhat</a:t>
            </a:r>
            <a:r>
              <a:rPr lang="en-US" baseline="0" dirty="0" smtClean="0"/>
              <a:t> to estimate integer </a:t>
            </a:r>
            <a:r>
              <a:rPr lang="en-US" baseline="0" dirty="0" err="1" smtClean="0"/>
              <a:t>amb</a:t>
            </a:r>
            <a:r>
              <a:rPr lang="en-US" baseline="0" dirty="0" smtClean="0"/>
              <a:t> by substituting it in the measurement model .. Once we do that we can estimate of q2tilde … q2tilde and q2hat have Gaussian like error and we can use </a:t>
            </a:r>
            <a:r>
              <a:rPr lang="en-US" baseline="0" dirty="0" err="1" smtClean="0"/>
              <a:t>kalman</a:t>
            </a:r>
            <a:r>
              <a:rPr lang="en-US" baseline="0" dirty="0" smtClean="0"/>
              <a:t> filters to combine them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F13DB1-4355-43FD-A628-763862640EBE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24771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However</a:t>
            </a:r>
            <a:r>
              <a:rPr lang="en-US" baseline="0" dirty="0" smtClean="0"/>
              <a:t> .. Under aggressive flights transition model starts breaking ,, because of errors called cycle slips .. As a result the </a:t>
            </a:r>
            <a:r>
              <a:rPr lang="en-US" baseline="0" dirty="0" err="1" smtClean="0"/>
              <a:t>int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amb</a:t>
            </a:r>
            <a:r>
              <a:rPr lang="en-US" baseline="0" dirty="0" smtClean="0"/>
              <a:t> estimations will be wrong .. Measurement functions will get derailed .. And the whole state estimation fails ..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F13DB1-4355-43FD-A628-763862640EBE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612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24 till here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F13DB1-4355-43FD-A628-763862640EBE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1977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So .. Why do drones</a:t>
            </a:r>
            <a:r>
              <a:rPr lang="en-US" baseline="0" dirty="0" smtClean="0"/>
              <a:t> crash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F13DB1-4355-43FD-A628-763862640EBE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76981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F13DB1-4355-43FD-A628-763862640EBE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82239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order to</a:t>
            </a:r>
            <a:r>
              <a:rPr lang="en-US" baseline="0" dirty="0" smtClean="0"/>
              <a:t> handle cycle slips .. We relax the model assumptions ..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F13DB1-4355-43FD-A628-763862640EBE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4173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By slightly </a:t>
            </a:r>
            <a:r>
              <a:rPr lang="en-US" dirty="0" err="1" smtClean="0"/>
              <a:t>rearrging</a:t>
            </a:r>
            <a:r>
              <a:rPr lang="en-US" dirty="0" smtClean="0"/>
              <a:t> meas.</a:t>
            </a:r>
            <a:r>
              <a:rPr lang="en-US" baseline="0" dirty="0" smtClean="0"/>
              <a:t> Mode we can express </a:t>
            </a:r>
            <a:r>
              <a:rPr lang="en-US" baseline="0" dirty="0" err="1" smtClean="0"/>
              <a:t>int</a:t>
            </a:r>
            <a:r>
              <a:rPr lang="en-US" baseline="0" dirty="0" smtClean="0"/>
              <a:t> as a function of q and phases ..for correct orientation q it should truly give us integers .. </a:t>
            </a:r>
            <a:r>
              <a:rPr lang="en-US" baseline="0" dirty="0" err="1" smtClean="0"/>
              <a:t>Hecne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multipl</a:t>
            </a:r>
            <a:r>
              <a:rPr lang="en-US" baseline="0" dirty="0" smtClean="0"/>
              <a:t> with 2pi and taking cosine .. So </a:t>
            </a:r>
            <a:r>
              <a:rPr lang="en-US" baseline="0" dirty="0" err="1" smtClean="0"/>
              <a:t>th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etakeaway</a:t>
            </a:r>
            <a:r>
              <a:rPr lang="en-US" baseline="0" dirty="0" smtClean="0"/>
              <a:t> is that </a:t>
            </a:r>
            <a:r>
              <a:rPr lang="en-US" baseline="0" dirty="0" err="1" smtClean="0"/>
              <a:t>cosmetric</a:t>
            </a:r>
            <a:r>
              <a:rPr lang="en-US" baseline="0" dirty="0" smtClean="0"/>
              <a:t> can be 1 for correct orientation estimates and hence for a given orientation its </a:t>
            </a:r>
            <a:r>
              <a:rPr lang="en-US" baseline="0" dirty="0" err="1" smtClean="0"/>
              <a:t>cosmeric</a:t>
            </a:r>
            <a:r>
              <a:rPr lang="en-US" baseline="0" dirty="0" smtClean="0"/>
              <a:t> can be used as a confidence of its estimate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F13DB1-4355-43FD-A628-763862640EBE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80143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 under high confidence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F13DB1-4355-43FD-A628-763862640EBE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28575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</a:t>
            </a:r>
            <a:r>
              <a:rPr lang="en-US" baseline="0" dirty="0" smtClean="0"/>
              <a:t> a simple pf . The propagated states are transitioned </a:t>
            </a:r>
            <a:r>
              <a:rPr lang="en-US" baseline="0" dirty="0" err="1" smtClean="0"/>
              <a:t>asis</a:t>
            </a:r>
            <a:r>
              <a:rPr lang="en-US" baseline="0" dirty="0" smtClean="0"/>
              <a:t> and weighed with a conf. based on measurement function ..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F13DB1-4355-43FD-A628-763862640EBE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19161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On the other hand .. We combine .. Trans and measured state</a:t>
            </a:r>
            <a:r>
              <a:rPr lang="en-US" baseline="0" dirty="0" smtClean="0"/>
              <a:t> explicitly ala KF and propagate the combined state instead .. This accelerates convergence with fewer particles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F13DB1-4355-43FD-A628-763862640EBE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79629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F13DB1-4355-43FD-A628-763862640EBE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69402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F13DB1-4355-43FD-A628-763862640EBE}" type="slidenum">
              <a:rPr lang="en-US" smtClean="0"/>
              <a:pPr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49729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F13DB1-4355-43FD-A628-763862640EBE}" type="slidenum">
              <a:rPr lang="en-US" smtClean="0"/>
              <a:pPr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2927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One of</a:t>
            </a:r>
            <a:r>
              <a:rPr lang="en-US" baseline="0" dirty="0" smtClean="0"/>
              <a:t> the key reasons is the poor reliability of inertial sensors .. Inertial sensors like </a:t>
            </a:r>
            <a:r>
              <a:rPr lang="en-US" baseline="0" dirty="0" err="1" smtClean="0"/>
              <a:t>accelerometes</a:t>
            </a:r>
            <a:r>
              <a:rPr lang="en-US" baseline="0" dirty="0" smtClean="0"/>
              <a:t>, gyroscopes and compasses are used for tracking 3d orientation which is of prime importance for drone stabilization and control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F13DB1-4355-43FD-A628-763862640EBE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7414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One of</a:t>
            </a:r>
            <a:r>
              <a:rPr lang="en-US" baseline="0" dirty="0" smtClean="0"/>
              <a:t> the key reasons is the poor reliability of inertial sensors .. Inertial sensors like </a:t>
            </a:r>
            <a:r>
              <a:rPr lang="en-US" baseline="0" dirty="0" err="1" smtClean="0"/>
              <a:t>accelerometes</a:t>
            </a:r>
            <a:r>
              <a:rPr lang="en-US" baseline="0" dirty="0" smtClean="0"/>
              <a:t>, gyroscopes and compasses are used for tracking 3d orientation which is of prime importance for drone stabilization and control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F13DB1-4355-43FD-A628-763862640EBE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5259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Hence we propose </a:t>
            </a:r>
            <a:r>
              <a:rPr lang="en-US" dirty="0" err="1" smtClean="0"/>
              <a:t>SafetyNet</a:t>
            </a:r>
            <a:r>
              <a:rPr lang="en-US" dirty="0" smtClean="0"/>
              <a:t> : a failsafe mechanism that can hold the</a:t>
            </a:r>
            <a:r>
              <a:rPr lang="en-US" baseline="0" dirty="0" smtClean="0"/>
              <a:t> drone under IMU failures .. If </a:t>
            </a:r>
            <a:r>
              <a:rPr lang="en-US" baseline="0" dirty="0" err="1" smtClean="0"/>
              <a:t>imu</a:t>
            </a:r>
            <a:r>
              <a:rPr lang="en-US" baseline="0" dirty="0" smtClean="0"/>
              <a:t> sensor fails .. We want to use </a:t>
            </a:r>
            <a:r>
              <a:rPr lang="en-US" baseline="0" dirty="0" err="1" smtClean="0"/>
              <a:t>gps</a:t>
            </a:r>
            <a:r>
              <a:rPr lang="en-US" baseline="0" dirty="0" smtClean="0"/>
              <a:t> ..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F13DB1-4355-43FD-A628-763862640EBE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5573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The key technique is simple .. We have a drone .. We mount multiple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GPSes</a:t>
            </a:r>
            <a:r>
              <a:rPr lang="en-US" baseline="0" dirty="0" smtClean="0"/>
              <a:t> on them .. As the drone moves in space during it flight .. The orientations </a:t>
            </a:r>
            <a:r>
              <a:rPr lang="en-US" baseline="0" dirty="0" err="1" smtClean="0"/>
              <a:t>keeos</a:t>
            </a:r>
            <a:r>
              <a:rPr lang="en-US" baseline="0" dirty="0" smtClean="0"/>
              <a:t> changing continuously .. As the orientation changes the relative positions of </a:t>
            </a:r>
            <a:r>
              <a:rPr lang="en-US" baseline="0" dirty="0" err="1" smtClean="0"/>
              <a:t>gps</a:t>
            </a:r>
            <a:r>
              <a:rPr lang="en-US" baseline="0" dirty="0" smtClean="0"/>
              <a:t> will change and we can use this </a:t>
            </a:r>
            <a:r>
              <a:rPr lang="en-US" baseline="0" dirty="0" err="1" smtClean="0"/>
              <a:t>rel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infor</a:t>
            </a:r>
            <a:r>
              <a:rPr lang="en-US" baseline="0" dirty="0" smtClean="0"/>
              <a:t> to get </a:t>
            </a:r>
            <a:r>
              <a:rPr lang="en-US" baseline="0" dirty="0" err="1" smtClean="0"/>
              <a:t>orientat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F13DB1-4355-43FD-A628-763862640EBE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4767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The key technique is simple .. We have a drone .. We mount multiple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GPSes</a:t>
            </a:r>
            <a:r>
              <a:rPr lang="en-US" baseline="0" dirty="0" smtClean="0"/>
              <a:t> on them .. As the drone moves in space during it flight .. The orientations </a:t>
            </a:r>
            <a:r>
              <a:rPr lang="en-US" baseline="0" dirty="0" err="1" smtClean="0"/>
              <a:t>keeos</a:t>
            </a:r>
            <a:r>
              <a:rPr lang="en-US" baseline="0" dirty="0" smtClean="0"/>
              <a:t> changing continuously .. As the orientation changes the relative positions of </a:t>
            </a:r>
            <a:r>
              <a:rPr lang="en-US" baseline="0" dirty="0" err="1" smtClean="0"/>
              <a:t>gps</a:t>
            </a:r>
            <a:r>
              <a:rPr lang="en-US" baseline="0" dirty="0" smtClean="0"/>
              <a:t> will change and we can use this </a:t>
            </a:r>
            <a:r>
              <a:rPr lang="en-US" baseline="0" dirty="0" err="1" smtClean="0"/>
              <a:t>rel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infor</a:t>
            </a:r>
            <a:r>
              <a:rPr lang="en-US" baseline="0" dirty="0" smtClean="0"/>
              <a:t> to get </a:t>
            </a:r>
            <a:r>
              <a:rPr lang="en-US" baseline="0" dirty="0" err="1" smtClean="0"/>
              <a:t>orientat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F13DB1-4355-43FD-A628-763862640EBE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4701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99976-6BCE-41CF-8891-D2EC2E413FD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36219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99976-6BCE-41CF-8891-D2EC2E413FD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1135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99976-6BCE-41CF-8891-D2EC2E413FD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564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712" y="2130227"/>
            <a:ext cx="7772576" cy="147042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424" y="3886399"/>
            <a:ext cx="6401153" cy="1752203"/>
          </a:xfrm>
        </p:spPr>
        <p:txBody>
          <a:bodyPr/>
          <a:lstStyle>
            <a:lvl1pPr marL="0" indent="0" algn="ctr">
              <a:buNone/>
              <a:defRPr/>
            </a:lvl1pPr>
            <a:lvl2pPr marL="127010" indent="0" algn="ctr">
              <a:buNone/>
              <a:defRPr/>
            </a:lvl2pPr>
            <a:lvl3pPr marL="254020" indent="0" algn="ctr">
              <a:buNone/>
              <a:defRPr/>
            </a:lvl3pPr>
            <a:lvl4pPr marL="381030" indent="0" algn="ctr">
              <a:buNone/>
              <a:defRPr/>
            </a:lvl4pPr>
            <a:lvl5pPr marL="508041" indent="0" algn="ctr">
              <a:buNone/>
              <a:defRPr/>
            </a:lvl5pPr>
            <a:lvl6pPr marL="635051" indent="0" algn="ctr">
              <a:buNone/>
              <a:defRPr/>
            </a:lvl6pPr>
            <a:lvl7pPr marL="762061" indent="0" algn="ctr">
              <a:buNone/>
              <a:defRPr/>
            </a:lvl7pPr>
            <a:lvl8pPr marL="889071" indent="0" algn="ctr">
              <a:buNone/>
              <a:defRPr/>
            </a:lvl8pPr>
            <a:lvl9pPr marL="1016081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E347A7C-ACD6-4A30-9DAC-481AC52A2D0D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93141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0B6F4D7-A9E4-4A9F-A2AE-CF7924A482A6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05145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801"/>
            <a:ext cx="7772576" cy="1362273"/>
          </a:xfrm>
        </p:spPr>
        <p:txBody>
          <a:bodyPr anchor="t"/>
          <a:lstStyle>
            <a:lvl1pPr algn="l">
              <a:defRPr sz="1111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613"/>
            <a:ext cx="7772576" cy="1500188"/>
          </a:xfrm>
        </p:spPr>
        <p:txBody>
          <a:bodyPr anchor="b"/>
          <a:lstStyle>
            <a:lvl1pPr marL="0" indent="0">
              <a:buNone/>
              <a:defRPr sz="556"/>
            </a:lvl1pPr>
            <a:lvl2pPr marL="127010" indent="0">
              <a:buNone/>
              <a:defRPr sz="500"/>
            </a:lvl2pPr>
            <a:lvl3pPr marL="254020" indent="0">
              <a:buNone/>
              <a:defRPr sz="444"/>
            </a:lvl3pPr>
            <a:lvl4pPr marL="381030" indent="0">
              <a:buNone/>
              <a:defRPr sz="389"/>
            </a:lvl4pPr>
            <a:lvl5pPr marL="508041" indent="0">
              <a:buNone/>
              <a:defRPr sz="389"/>
            </a:lvl5pPr>
            <a:lvl6pPr marL="635051" indent="0">
              <a:buNone/>
              <a:defRPr sz="389"/>
            </a:lvl6pPr>
            <a:lvl7pPr marL="762061" indent="0">
              <a:buNone/>
              <a:defRPr sz="389"/>
            </a:lvl7pPr>
            <a:lvl8pPr marL="889071" indent="0">
              <a:buNone/>
              <a:defRPr sz="389"/>
            </a:lvl8pPr>
            <a:lvl9pPr marL="1016081" indent="0">
              <a:buNone/>
              <a:defRPr sz="389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CE5CD4F-7AE1-4BD9-906A-D3F939171703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116221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88" y="1295301"/>
            <a:ext cx="4093545" cy="5211961"/>
          </a:xfrm>
        </p:spPr>
        <p:txBody>
          <a:bodyPr/>
          <a:lstStyle>
            <a:lvl1pPr>
              <a:defRPr sz="778"/>
            </a:lvl1pPr>
            <a:lvl2pPr>
              <a:defRPr sz="667"/>
            </a:lvl2pPr>
            <a:lvl3pPr>
              <a:defRPr sz="556"/>
            </a:lvl3pPr>
            <a:lvl4pPr>
              <a:defRPr sz="500"/>
            </a:lvl4pPr>
            <a:lvl5pPr>
              <a:defRPr sz="500"/>
            </a:lvl5pPr>
            <a:lvl6pPr>
              <a:defRPr sz="500"/>
            </a:lvl6pPr>
            <a:lvl7pPr>
              <a:defRPr sz="500"/>
            </a:lvl7pPr>
            <a:lvl8pPr>
              <a:defRPr sz="500"/>
            </a:lvl8pPr>
            <a:lvl9pPr>
              <a:defRPr sz="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93167" y="1295301"/>
            <a:ext cx="4093986" cy="5211961"/>
          </a:xfrm>
        </p:spPr>
        <p:txBody>
          <a:bodyPr/>
          <a:lstStyle>
            <a:lvl1pPr>
              <a:defRPr sz="778"/>
            </a:lvl1pPr>
            <a:lvl2pPr>
              <a:defRPr sz="667"/>
            </a:lvl2pPr>
            <a:lvl3pPr>
              <a:defRPr sz="556"/>
            </a:lvl3pPr>
            <a:lvl4pPr>
              <a:defRPr sz="500"/>
            </a:lvl4pPr>
            <a:lvl5pPr>
              <a:defRPr sz="500"/>
            </a:lvl5pPr>
            <a:lvl6pPr>
              <a:defRPr sz="500"/>
            </a:lvl6pPr>
            <a:lvl7pPr>
              <a:defRPr sz="500"/>
            </a:lvl7pPr>
            <a:lvl8pPr>
              <a:defRPr sz="500"/>
            </a:lvl8pPr>
            <a:lvl9pPr>
              <a:defRPr sz="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70FA7AB-07FD-411A-AB56-0E3899FD8D83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93109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88" y="274836"/>
            <a:ext cx="8229424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88" y="1534914"/>
            <a:ext cx="4040188" cy="639961"/>
          </a:xfrm>
        </p:spPr>
        <p:txBody>
          <a:bodyPr anchor="b"/>
          <a:lstStyle>
            <a:lvl1pPr marL="0" indent="0">
              <a:buNone/>
              <a:defRPr sz="667" b="1"/>
            </a:lvl1pPr>
            <a:lvl2pPr marL="127010" indent="0">
              <a:buNone/>
              <a:defRPr sz="556" b="1"/>
            </a:lvl2pPr>
            <a:lvl3pPr marL="254020" indent="0">
              <a:buNone/>
              <a:defRPr sz="500" b="1"/>
            </a:lvl3pPr>
            <a:lvl4pPr marL="381030" indent="0">
              <a:buNone/>
              <a:defRPr sz="444" b="1"/>
            </a:lvl4pPr>
            <a:lvl5pPr marL="508041" indent="0">
              <a:buNone/>
              <a:defRPr sz="444" b="1"/>
            </a:lvl5pPr>
            <a:lvl6pPr marL="635051" indent="0">
              <a:buNone/>
              <a:defRPr sz="444" b="1"/>
            </a:lvl6pPr>
            <a:lvl7pPr marL="762061" indent="0">
              <a:buNone/>
              <a:defRPr sz="444" b="1"/>
            </a:lvl7pPr>
            <a:lvl8pPr marL="889071" indent="0">
              <a:buNone/>
              <a:defRPr sz="444" b="1"/>
            </a:lvl8pPr>
            <a:lvl9pPr marL="1016081" indent="0">
              <a:buNone/>
              <a:defRPr sz="444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88" y="2174875"/>
            <a:ext cx="4040188" cy="3951387"/>
          </a:xfrm>
        </p:spPr>
        <p:txBody>
          <a:bodyPr/>
          <a:lstStyle>
            <a:lvl1pPr>
              <a:defRPr sz="667"/>
            </a:lvl1pPr>
            <a:lvl2pPr>
              <a:defRPr sz="556"/>
            </a:lvl2pPr>
            <a:lvl3pPr>
              <a:defRPr sz="500"/>
            </a:lvl3pPr>
            <a:lvl4pPr>
              <a:defRPr sz="444"/>
            </a:lvl4pPr>
            <a:lvl5pPr>
              <a:defRPr sz="444"/>
            </a:lvl5pPr>
            <a:lvl6pPr>
              <a:defRPr sz="444"/>
            </a:lvl6pPr>
            <a:lvl7pPr>
              <a:defRPr sz="444"/>
            </a:lvl7pPr>
            <a:lvl8pPr>
              <a:defRPr sz="444"/>
            </a:lvl8pPr>
            <a:lvl9pPr>
              <a:defRPr sz="444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201" y="1534914"/>
            <a:ext cx="4041511" cy="639961"/>
          </a:xfrm>
        </p:spPr>
        <p:txBody>
          <a:bodyPr anchor="b"/>
          <a:lstStyle>
            <a:lvl1pPr marL="0" indent="0">
              <a:buNone/>
              <a:defRPr sz="667" b="1"/>
            </a:lvl1pPr>
            <a:lvl2pPr marL="127010" indent="0">
              <a:buNone/>
              <a:defRPr sz="556" b="1"/>
            </a:lvl2pPr>
            <a:lvl3pPr marL="254020" indent="0">
              <a:buNone/>
              <a:defRPr sz="500" b="1"/>
            </a:lvl3pPr>
            <a:lvl4pPr marL="381030" indent="0">
              <a:buNone/>
              <a:defRPr sz="444" b="1"/>
            </a:lvl4pPr>
            <a:lvl5pPr marL="508041" indent="0">
              <a:buNone/>
              <a:defRPr sz="444" b="1"/>
            </a:lvl5pPr>
            <a:lvl6pPr marL="635051" indent="0">
              <a:buNone/>
              <a:defRPr sz="444" b="1"/>
            </a:lvl6pPr>
            <a:lvl7pPr marL="762061" indent="0">
              <a:buNone/>
              <a:defRPr sz="444" b="1"/>
            </a:lvl7pPr>
            <a:lvl8pPr marL="889071" indent="0">
              <a:buNone/>
              <a:defRPr sz="444" b="1"/>
            </a:lvl8pPr>
            <a:lvl9pPr marL="1016081" indent="0">
              <a:buNone/>
              <a:defRPr sz="444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201" y="2174875"/>
            <a:ext cx="4041511" cy="3951387"/>
          </a:xfrm>
        </p:spPr>
        <p:txBody>
          <a:bodyPr/>
          <a:lstStyle>
            <a:lvl1pPr>
              <a:defRPr sz="667"/>
            </a:lvl1pPr>
            <a:lvl2pPr>
              <a:defRPr sz="556"/>
            </a:lvl2pPr>
            <a:lvl3pPr>
              <a:defRPr sz="500"/>
            </a:lvl3pPr>
            <a:lvl4pPr>
              <a:defRPr sz="444"/>
            </a:lvl4pPr>
            <a:lvl5pPr>
              <a:defRPr sz="444"/>
            </a:lvl5pPr>
            <a:lvl6pPr>
              <a:defRPr sz="444"/>
            </a:lvl6pPr>
            <a:lvl7pPr>
              <a:defRPr sz="444"/>
            </a:lvl7pPr>
            <a:lvl8pPr>
              <a:defRPr sz="444"/>
            </a:lvl8pPr>
            <a:lvl9pPr>
              <a:defRPr sz="444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9B7774B-A517-47DC-A3C3-AF7234A133CC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88668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F5B8963-1CA1-4794-84C0-CF4B2C269036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939663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09B3F2D-62C8-4B24-8FB1-7F12049C909D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849498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88" y="272852"/>
            <a:ext cx="3008313" cy="1162348"/>
          </a:xfrm>
        </p:spPr>
        <p:txBody>
          <a:bodyPr anchor="b"/>
          <a:lstStyle>
            <a:lvl1pPr algn="l">
              <a:defRPr sz="556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4962" y="272852"/>
            <a:ext cx="5111750" cy="5853410"/>
          </a:xfrm>
        </p:spPr>
        <p:txBody>
          <a:bodyPr/>
          <a:lstStyle>
            <a:lvl1pPr>
              <a:defRPr sz="889"/>
            </a:lvl1pPr>
            <a:lvl2pPr>
              <a:defRPr sz="778"/>
            </a:lvl2pPr>
            <a:lvl3pPr>
              <a:defRPr sz="667"/>
            </a:lvl3pPr>
            <a:lvl4pPr>
              <a:defRPr sz="556"/>
            </a:lvl4pPr>
            <a:lvl5pPr>
              <a:defRPr sz="556"/>
            </a:lvl5pPr>
            <a:lvl6pPr>
              <a:defRPr sz="556"/>
            </a:lvl6pPr>
            <a:lvl7pPr>
              <a:defRPr sz="556"/>
            </a:lvl7pPr>
            <a:lvl8pPr>
              <a:defRPr sz="556"/>
            </a:lvl8pPr>
            <a:lvl9pPr>
              <a:defRPr sz="556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88" y="1435199"/>
            <a:ext cx="3008313" cy="4691063"/>
          </a:xfrm>
        </p:spPr>
        <p:txBody>
          <a:bodyPr/>
          <a:lstStyle>
            <a:lvl1pPr marL="0" indent="0">
              <a:buNone/>
              <a:defRPr sz="389"/>
            </a:lvl1pPr>
            <a:lvl2pPr marL="127010" indent="0">
              <a:buNone/>
              <a:defRPr sz="333"/>
            </a:lvl2pPr>
            <a:lvl3pPr marL="254020" indent="0">
              <a:buNone/>
              <a:defRPr sz="278"/>
            </a:lvl3pPr>
            <a:lvl4pPr marL="381030" indent="0">
              <a:buNone/>
              <a:defRPr sz="250"/>
            </a:lvl4pPr>
            <a:lvl5pPr marL="508041" indent="0">
              <a:buNone/>
              <a:defRPr sz="250"/>
            </a:lvl5pPr>
            <a:lvl6pPr marL="635051" indent="0">
              <a:buNone/>
              <a:defRPr sz="250"/>
            </a:lvl6pPr>
            <a:lvl7pPr marL="762061" indent="0">
              <a:buNone/>
              <a:defRPr sz="250"/>
            </a:lvl7pPr>
            <a:lvl8pPr marL="889071" indent="0">
              <a:buNone/>
              <a:defRPr sz="250"/>
            </a:lvl8pPr>
            <a:lvl9pPr marL="1016081" indent="0">
              <a:buNone/>
              <a:defRPr sz="2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9CF194-BEF3-4C92-BE64-F30C7493C85E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95934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99976-6BCE-41CF-8891-D2EC2E413FD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7689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111" y="4800700"/>
            <a:ext cx="5486576" cy="566539"/>
          </a:xfrm>
        </p:spPr>
        <p:txBody>
          <a:bodyPr anchor="b"/>
          <a:lstStyle>
            <a:lvl1pPr algn="l">
              <a:defRPr sz="556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111" y="612676"/>
            <a:ext cx="5486576" cy="4115098"/>
          </a:xfrm>
        </p:spPr>
        <p:txBody>
          <a:bodyPr/>
          <a:lstStyle>
            <a:lvl1pPr marL="0" indent="0">
              <a:buNone/>
              <a:defRPr sz="889"/>
            </a:lvl1pPr>
            <a:lvl2pPr marL="127010" indent="0">
              <a:buNone/>
              <a:defRPr sz="778"/>
            </a:lvl2pPr>
            <a:lvl3pPr marL="254020" indent="0">
              <a:buNone/>
              <a:defRPr sz="667"/>
            </a:lvl3pPr>
            <a:lvl4pPr marL="381030" indent="0">
              <a:buNone/>
              <a:defRPr sz="556"/>
            </a:lvl4pPr>
            <a:lvl5pPr marL="508041" indent="0">
              <a:buNone/>
              <a:defRPr sz="556"/>
            </a:lvl5pPr>
            <a:lvl6pPr marL="635051" indent="0">
              <a:buNone/>
              <a:defRPr sz="556"/>
            </a:lvl6pPr>
            <a:lvl7pPr marL="762061" indent="0">
              <a:buNone/>
              <a:defRPr sz="556"/>
            </a:lvl7pPr>
            <a:lvl8pPr marL="889071" indent="0">
              <a:buNone/>
              <a:defRPr sz="556"/>
            </a:lvl8pPr>
            <a:lvl9pPr marL="1016081" indent="0">
              <a:buNone/>
              <a:defRPr sz="556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111" y="5367238"/>
            <a:ext cx="5486576" cy="805160"/>
          </a:xfrm>
        </p:spPr>
        <p:txBody>
          <a:bodyPr/>
          <a:lstStyle>
            <a:lvl1pPr marL="0" indent="0">
              <a:buNone/>
              <a:defRPr sz="389"/>
            </a:lvl1pPr>
            <a:lvl2pPr marL="127010" indent="0">
              <a:buNone/>
              <a:defRPr sz="333"/>
            </a:lvl2pPr>
            <a:lvl3pPr marL="254020" indent="0">
              <a:buNone/>
              <a:defRPr sz="278"/>
            </a:lvl3pPr>
            <a:lvl4pPr marL="381030" indent="0">
              <a:buNone/>
              <a:defRPr sz="250"/>
            </a:lvl4pPr>
            <a:lvl5pPr marL="508041" indent="0">
              <a:buNone/>
              <a:defRPr sz="250"/>
            </a:lvl5pPr>
            <a:lvl6pPr marL="635051" indent="0">
              <a:buNone/>
              <a:defRPr sz="250"/>
            </a:lvl6pPr>
            <a:lvl7pPr marL="762061" indent="0">
              <a:buNone/>
              <a:defRPr sz="250"/>
            </a:lvl7pPr>
            <a:lvl8pPr marL="889071" indent="0">
              <a:buNone/>
              <a:defRPr sz="250"/>
            </a:lvl8pPr>
            <a:lvl9pPr marL="1016081" indent="0">
              <a:buNone/>
              <a:defRPr sz="2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FB78655-6B8F-496D-95D1-CE1B5E22FC7C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335357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36D84DD-EFC3-4627-A32C-CA5B00BAE1E6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519594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30018" y="152301"/>
            <a:ext cx="2057135" cy="635496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88" y="152301"/>
            <a:ext cx="6130396" cy="635496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4305869-1031-41DF-A65E-9F3139BD8918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318969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5334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134"/>
            </a:lvl1pPr>
            <a:lvl2pPr marL="406433" indent="0" algn="ctr">
              <a:buNone/>
              <a:defRPr sz="1778"/>
            </a:lvl2pPr>
            <a:lvl3pPr marL="812865" indent="0" algn="ctr">
              <a:buNone/>
              <a:defRPr sz="1600"/>
            </a:lvl3pPr>
            <a:lvl4pPr marL="1219298" indent="0" algn="ctr">
              <a:buNone/>
              <a:defRPr sz="1422"/>
            </a:lvl4pPr>
            <a:lvl5pPr marL="1625730" indent="0" algn="ctr">
              <a:buNone/>
              <a:defRPr sz="1422"/>
            </a:lvl5pPr>
            <a:lvl6pPr marL="2032163" indent="0" algn="ctr">
              <a:buNone/>
              <a:defRPr sz="1422"/>
            </a:lvl6pPr>
            <a:lvl7pPr marL="2438595" indent="0" algn="ctr">
              <a:buNone/>
              <a:defRPr sz="1422"/>
            </a:lvl7pPr>
            <a:lvl8pPr marL="2845028" indent="0" algn="ctr">
              <a:buNone/>
              <a:defRPr sz="1422"/>
            </a:lvl8pPr>
            <a:lvl9pPr marL="3251460" indent="0" algn="ctr">
              <a:buNone/>
              <a:defRPr sz="1422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fld id="{3308BF28-DC45-4603-9E24-6A41EF754EB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6349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fld id="{D572A2A7-F496-4C1D-903A-5CBAC5D3243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3580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40"/>
            <a:ext cx="7886700" cy="2852737"/>
          </a:xfrm>
        </p:spPr>
        <p:txBody>
          <a:bodyPr anchor="b"/>
          <a:lstStyle>
            <a:lvl1pPr>
              <a:defRPr sz="5334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5"/>
            <a:ext cx="7886700" cy="1500187"/>
          </a:xfrm>
        </p:spPr>
        <p:txBody>
          <a:bodyPr/>
          <a:lstStyle>
            <a:lvl1pPr marL="0" indent="0">
              <a:buNone/>
              <a:defRPr sz="2134">
                <a:solidFill>
                  <a:schemeClr val="tx1"/>
                </a:solidFill>
              </a:defRPr>
            </a:lvl1pPr>
            <a:lvl2pPr marL="406433" indent="0">
              <a:buNone/>
              <a:defRPr sz="1778">
                <a:solidFill>
                  <a:schemeClr val="tx1">
                    <a:tint val="75000"/>
                  </a:schemeClr>
                </a:solidFill>
              </a:defRPr>
            </a:lvl2pPr>
            <a:lvl3pPr marL="81286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219298" indent="0">
              <a:buNone/>
              <a:defRPr sz="1422">
                <a:solidFill>
                  <a:schemeClr val="tx1">
                    <a:tint val="75000"/>
                  </a:schemeClr>
                </a:solidFill>
              </a:defRPr>
            </a:lvl4pPr>
            <a:lvl5pPr marL="1625730" indent="0">
              <a:buNone/>
              <a:defRPr sz="1422">
                <a:solidFill>
                  <a:schemeClr val="tx1">
                    <a:tint val="75000"/>
                  </a:schemeClr>
                </a:solidFill>
              </a:defRPr>
            </a:lvl5pPr>
            <a:lvl6pPr marL="2032163" indent="0">
              <a:buNone/>
              <a:defRPr sz="1422">
                <a:solidFill>
                  <a:schemeClr val="tx1">
                    <a:tint val="75000"/>
                  </a:schemeClr>
                </a:solidFill>
              </a:defRPr>
            </a:lvl6pPr>
            <a:lvl7pPr marL="2438595" indent="0">
              <a:buNone/>
              <a:defRPr sz="1422">
                <a:solidFill>
                  <a:schemeClr val="tx1">
                    <a:tint val="75000"/>
                  </a:schemeClr>
                </a:solidFill>
              </a:defRPr>
            </a:lvl7pPr>
            <a:lvl8pPr marL="2845028" indent="0">
              <a:buNone/>
              <a:defRPr sz="1422">
                <a:solidFill>
                  <a:schemeClr val="tx1">
                    <a:tint val="75000"/>
                  </a:schemeClr>
                </a:solidFill>
              </a:defRPr>
            </a:lvl8pPr>
            <a:lvl9pPr marL="3251460" indent="0">
              <a:buNone/>
              <a:defRPr sz="142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fld id="{27D95BF8-2F18-4A35-AA18-05A79CBEC80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21363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fld id="{2D03D83E-B617-4F23-8A0C-6B3455956AE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40549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7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134" b="1"/>
            </a:lvl1pPr>
            <a:lvl2pPr marL="406433" indent="0">
              <a:buNone/>
              <a:defRPr sz="1778" b="1"/>
            </a:lvl2pPr>
            <a:lvl3pPr marL="812865" indent="0">
              <a:buNone/>
              <a:defRPr sz="1600" b="1"/>
            </a:lvl3pPr>
            <a:lvl4pPr marL="1219298" indent="0">
              <a:buNone/>
              <a:defRPr sz="1422" b="1"/>
            </a:lvl4pPr>
            <a:lvl5pPr marL="1625730" indent="0">
              <a:buNone/>
              <a:defRPr sz="1422" b="1"/>
            </a:lvl5pPr>
            <a:lvl6pPr marL="2032163" indent="0">
              <a:buNone/>
              <a:defRPr sz="1422" b="1"/>
            </a:lvl6pPr>
            <a:lvl7pPr marL="2438595" indent="0">
              <a:buNone/>
              <a:defRPr sz="1422" b="1"/>
            </a:lvl7pPr>
            <a:lvl8pPr marL="2845028" indent="0">
              <a:buNone/>
              <a:defRPr sz="1422" b="1"/>
            </a:lvl8pPr>
            <a:lvl9pPr marL="3251460" indent="0">
              <a:buNone/>
              <a:defRPr sz="1422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1" y="1681163"/>
            <a:ext cx="3887391" cy="823912"/>
          </a:xfrm>
        </p:spPr>
        <p:txBody>
          <a:bodyPr anchor="b"/>
          <a:lstStyle>
            <a:lvl1pPr marL="0" indent="0">
              <a:buNone/>
              <a:defRPr sz="2134" b="1"/>
            </a:lvl1pPr>
            <a:lvl2pPr marL="406433" indent="0">
              <a:buNone/>
              <a:defRPr sz="1778" b="1"/>
            </a:lvl2pPr>
            <a:lvl3pPr marL="812865" indent="0">
              <a:buNone/>
              <a:defRPr sz="1600" b="1"/>
            </a:lvl3pPr>
            <a:lvl4pPr marL="1219298" indent="0">
              <a:buNone/>
              <a:defRPr sz="1422" b="1"/>
            </a:lvl4pPr>
            <a:lvl5pPr marL="1625730" indent="0">
              <a:buNone/>
              <a:defRPr sz="1422" b="1"/>
            </a:lvl5pPr>
            <a:lvl6pPr marL="2032163" indent="0">
              <a:buNone/>
              <a:defRPr sz="1422" b="1"/>
            </a:lvl6pPr>
            <a:lvl7pPr marL="2438595" indent="0">
              <a:buNone/>
              <a:defRPr sz="1422" b="1"/>
            </a:lvl7pPr>
            <a:lvl8pPr marL="2845028" indent="0">
              <a:buNone/>
              <a:defRPr sz="1422" b="1"/>
            </a:lvl8pPr>
            <a:lvl9pPr marL="3251460" indent="0">
              <a:buNone/>
              <a:defRPr sz="1422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1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fld id="{4A7BA422-3419-4923-89D8-1EA96B82446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29728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fld id="{2499DD2F-4366-43D6-92D3-D38094EF7C1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41509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fld id="{B1BA4B81-4A49-4888-9D01-A4FC7250BCE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1767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99976-6BCE-41CF-8891-D2EC2E413FD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84484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845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7"/>
            <a:ext cx="4629150" cy="4873625"/>
          </a:xfrm>
        </p:spPr>
        <p:txBody>
          <a:bodyPr/>
          <a:lstStyle>
            <a:lvl1pPr>
              <a:defRPr sz="2845"/>
            </a:lvl1pPr>
            <a:lvl2pPr>
              <a:defRPr sz="2489"/>
            </a:lvl2pPr>
            <a:lvl3pPr>
              <a:defRPr sz="2134"/>
            </a:lvl3pPr>
            <a:lvl4pPr>
              <a:defRPr sz="1778"/>
            </a:lvl4pPr>
            <a:lvl5pPr>
              <a:defRPr sz="1778"/>
            </a:lvl5pPr>
            <a:lvl6pPr>
              <a:defRPr sz="1778"/>
            </a:lvl6pPr>
            <a:lvl7pPr>
              <a:defRPr sz="1778"/>
            </a:lvl7pPr>
            <a:lvl8pPr>
              <a:defRPr sz="1778"/>
            </a:lvl8pPr>
            <a:lvl9pPr>
              <a:defRPr sz="1778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422"/>
            </a:lvl1pPr>
            <a:lvl2pPr marL="406433" indent="0">
              <a:buNone/>
              <a:defRPr sz="1245"/>
            </a:lvl2pPr>
            <a:lvl3pPr marL="812865" indent="0">
              <a:buNone/>
              <a:defRPr sz="1067"/>
            </a:lvl3pPr>
            <a:lvl4pPr marL="1219298" indent="0">
              <a:buNone/>
              <a:defRPr sz="889"/>
            </a:lvl4pPr>
            <a:lvl5pPr marL="1625730" indent="0">
              <a:buNone/>
              <a:defRPr sz="889"/>
            </a:lvl5pPr>
            <a:lvl6pPr marL="2032163" indent="0">
              <a:buNone/>
              <a:defRPr sz="889"/>
            </a:lvl6pPr>
            <a:lvl7pPr marL="2438595" indent="0">
              <a:buNone/>
              <a:defRPr sz="889"/>
            </a:lvl7pPr>
            <a:lvl8pPr marL="2845028" indent="0">
              <a:buNone/>
              <a:defRPr sz="889"/>
            </a:lvl8pPr>
            <a:lvl9pPr marL="3251460" indent="0">
              <a:buNone/>
              <a:defRPr sz="889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fld id="{784A1D8A-FCE4-4027-AA69-AAA4DB4E0E5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08131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845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7"/>
            <a:ext cx="4629150" cy="4873625"/>
          </a:xfrm>
        </p:spPr>
        <p:txBody>
          <a:bodyPr anchor="t"/>
          <a:lstStyle>
            <a:lvl1pPr marL="0" indent="0">
              <a:buNone/>
              <a:defRPr sz="2845"/>
            </a:lvl1pPr>
            <a:lvl2pPr marL="406433" indent="0">
              <a:buNone/>
              <a:defRPr sz="2489"/>
            </a:lvl2pPr>
            <a:lvl3pPr marL="812865" indent="0">
              <a:buNone/>
              <a:defRPr sz="2134"/>
            </a:lvl3pPr>
            <a:lvl4pPr marL="1219298" indent="0">
              <a:buNone/>
              <a:defRPr sz="1778"/>
            </a:lvl4pPr>
            <a:lvl5pPr marL="1625730" indent="0">
              <a:buNone/>
              <a:defRPr sz="1778"/>
            </a:lvl5pPr>
            <a:lvl6pPr marL="2032163" indent="0">
              <a:buNone/>
              <a:defRPr sz="1778"/>
            </a:lvl6pPr>
            <a:lvl7pPr marL="2438595" indent="0">
              <a:buNone/>
              <a:defRPr sz="1778"/>
            </a:lvl7pPr>
            <a:lvl8pPr marL="2845028" indent="0">
              <a:buNone/>
              <a:defRPr sz="1778"/>
            </a:lvl8pPr>
            <a:lvl9pPr marL="3251460" indent="0">
              <a:buNone/>
              <a:defRPr sz="1778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422"/>
            </a:lvl1pPr>
            <a:lvl2pPr marL="406433" indent="0">
              <a:buNone/>
              <a:defRPr sz="1245"/>
            </a:lvl2pPr>
            <a:lvl3pPr marL="812865" indent="0">
              <a:buNone/>
              <a:defRPr sz="1067"/>
            </a:lvl3pPr>
            <a:lvl4pPr marL="1219298" indent="0">
              <a:buNone/>
              <a:defRPr sz="889"/>
            </a:lvl4pPr>
            <a:lvl5pPr marL="1625730" indent="0">
              <a:buNone/>
              <a:defRPr sz="889"/>
            </a:lvl5pPr>
            <a:lvl6pPr marL="2032163" indent="0">
              <a:buNone/>
              <a:defRPr sz="889"/>
            </a:lvl6pPr>
            <a:lvl7pPr marL="2438595" indent="0">
              <a:buNone/>
              <a:defRPr sz="889"/>
            </a:lvl7pPr>
            <a:lvl8pPr marL="2845028" indent="0">
              <a:buNone/>
              <a:defRPr sz="889"/>
            </a:lvl8pPr>
            <a:lvl9pPr marL="3251460" indent="0">
              <a:buNone/>
              <a:defRPr sz="889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fld id="{DCEC3A28-5D74-4E28-BA37-CF50F5D3230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20341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fld id="{759EB643-3F0C-47A0-AFAD-F4A7E07F819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79985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fld id="{99E16986-9A93-4CE7-925B-DD3A6B08776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7127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99976-6BCE-41CF-8891-D2EC2E413FD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2595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99976-6BCE-41CF-8891-D2EC2E413FD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4391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99976-6BCE-41CF-8891-D2EC2E413FD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2904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99976-6BCE-41CF-8891-D2EC2E413FD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7476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99976-6BCE-41CF-8891-D2EC2E413FD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8322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99976-6BCE-41CF-8891-D2EC2E413FD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0896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3.xml"/><Relationship Id="rId12" Type="http://schemas.openxmlformats.org/officeDocument/2006/relationships/theme" Target="../theme/theme3.xml"/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499976-6BCE-41CF-8891-D2EC2E413FD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5429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89" y="152301"/>
            <a:ext cx="8229864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13312" tIns="156661" rIns="313312" bIns="15666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89" y="1295301"/>
            <a:ext cx="8229864" cy="52119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13312" tIns="156661" rIns="313312" bIns="15666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89" y="6245324"/>
            <a:ext cx="2133864" cy="4762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313312" tIns="156661" rIns="313312" bIns="156661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333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cs typeface="Times New Roman" panose="02020603050405020304" pitchFamily="18" charset="0"/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89" y="6245324"/>
            <a:ext cx="2895864" cy="4762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313312" tIns="156661" rIns="313312" bIns="156661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333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cs typeface="Times New Roman" panose="02020603050405020304" pitchFamily="18" charset="0"/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89" y="6245324"/>
            <a:ext cx="2133864" cy="4762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313312" tIns="156661" rIns="313312" bIns="156661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333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4A7A8C3-7F6D-4FCF-B79F-AFE33677D65B}" type="slidenum">
              <a:rPr lang="en-US" altLang="en-US">
                <a:solidFill>
                  <a:srgbClr val="000000"/>
                </a:solidFill>
                <a:cs typeface="Times New Roman" panose="02020603050405020304" pitchFamily="18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en-US">
              <a:solidFill>
                <a:srgbClr val="000000"/>
              </a:solidFill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89915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870990" rtl="0" eaLnBrk="0" fontAlgn="base" hangingPunct="0">
        <a:spcBef>
          <a:spcPct val="0"/>
        </a:spcBef>
        <a:spcAft>
          <a:spcPct val="0"/>
        </a:spcAft>
        <a:defRPr sz="3056">
          <a:solidFill>
            <a:srgbClr val="CC0000"/>
          </a:solidFill>
          <a:latin typeface="+mj-lt"/>
          <a:ea typeface="+mj-ea"/>
          <a:cs typeface="+mj-cs"/>
        </a:defRPr>
      </a:lvl1pPr>
      <a:lvl2pPr algn="l" defTabSz="870990" rtl="0" eaLnBrk="0" fontAlgn="base" hangingPunct="0">
        <a:spcBef>
          <a:spcPct val="0"/>
        </a:spcBef>
        <a:spcAft>
          <a:spcPct val="0"/>
        </a:spcAft>
        <a:defRPr sz="3056">
          <a:solidFill>
            <a:srgbClr val="CC0000"/>
          </a:solidFill>
          <a:latin typeface="Times New Roman" pitchFamily="18" charset="0"/>
        </a:defRPr>
      </a:lvl2pPr>
      <a:lvl3pPr algn="l" defTabSz="870990" rtl="0" eaLnBrk="0" fontAlgn="base" hangingPunct="0">
        <a:spcBef>
          <a:spcPct val="0"/>
        </a:spcBef>
        <a:spcAft>
          <a:spcPct val="0"/>
        </a:spcAft>
        <a:defRPr sz="3056">
          <a:solidFill>
            <a:srgbClr val="CC0000"/>
          </a:solidFill>
          <a:latin typeface="Times New Roman" pitchFamily="18" charset="0"/>
        </a:defRPr>
      </a:lvl3pPr>
      <a:lvl4pPr algn="l" defTabSz="870990" rtl="0" eaLnBrk="0" fontAlgn="base" hangingPunct="0">
        <a:spcBef>
          <a:spcPct val="0"/>
        </a:spcBef>
        <a:spcAft>
          <a:spcPct val="0"/>
        </a:spcAft>
        <a:defRPr sz="3056">
          <a:solidFill>
            <a:srgbClr val="CC0000"/>
          </a:solidFill>
          <a:latin typeface="Times New Roman" pitchFamily="18" charset="0"/>
        </a:defRPr>
      </a:lvl4pPr>
      <a:lvl5pPr algn="l" defTabSz="870990" rtl="0" eaLnBrk="0" fontAlgn="base" hangingPunct="0">
        <a:spcBef>
          <a:spcPct val="0"/>
        </a:spcBef>
        <a:spcAft>
          <a:spcPct val="0"/>
        </a:spcAft>
        <a:defRPr sz="3056">
          <a:solidFill>
            <a:srgbClr val="CC0000"/>
          </a:solidFill>
          <a:latin typeface="Times New Roman" pitchFamily="18" charset="0"/>
        </a:defRPr>
      </a:lvl5pPr>
      <a:lvl6pPr marL="127010" algn="l" defTabSz="870990" rtl="0" fontAlgn="base">
        <a:spcBef>
          <a:spcPct val="0"/>
        </a:spcBef>
        <a:spcAft>
          <a:spcPct val="0"/>
        </a:spcAft>
        <a:defRPr sz="3056">
          <a:solidFill>
            <a:srgbClr val="CC0000"/>
          </a:solidFill>
          <a:latin typeface="Times New Roman" pitchFamily="18" charset="0"/>
        </a:defRPr>
      </a:lvl6pPr>
      <a:lvl7pPr marL="254020" algn="l" defTabSz="870990" rtl="0" fontAlgn="base">
        <a:spcBef>
          <a:spcPct val="0"/>
        </a:spcBef>
        <a:spcAft>
          <a:spcPct val="0"/>
        </a:spcAft>
        <a:defRPr sz="3056">
          <a:solidFill>
            <a:srgbClr val="CC0000"/>
          </a:solidFill>
          <a:latin typeface="Times New Roman" pitchFamily="18" charset="0"/>
        </a:defRPr>
      </a:lvl7pPr>
      <a:lvl8pPr marL="381030" algn="l" defTabSz="870990" rtl="0" fontAlgn="base">
        <a:spcBef>
          <a:spcPct val="0"/>
        </a:spcBef>
        <a:spcAft>
          <a:spcPct val="0"/>
        </a:spcAft>
        <a:defRPr sz="3056">
          <a:solidFill>
            <a:srgbClr val="CC0000"/>
          </a:solidFill>
          <a:latin typeface="Times New Roman" pitchFamily="18" charset="0"/>
        </a:defRPr>
      </a:lvl8pPr>
      <a:lvl9pPr marL="508041" algn="l" defTabSz="870990" rtl="0" fontAlgn="base">
        <a:spcBef>
          <a:spcPct val="0"/>
        </a:spcBef>
        <a:spcAft>
          <a:spcPct val="0"/>
        </a:spcAft>
        <a:defRPr sz="3056">
          <a:solidFill>
            <a:srgbClr val="CC0000"/>
          </a:solidFill>
          <a:latin typeface="Times New Roman" pitchFamily="18" charset="0"/>
        </a:defRPr>
      </a:lvl9pPr>
    </p:titleStyle>
    <p:bodyStyle>
      <a:lvl1pPr marL="326787" indent="-326787" algn="l" defTabSz="870990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q"/>
        <a:defRPr sz="2667">
          <a:solidFill>
            <a:schemeClr val="tx1"/>
          </a:solidFill>
          <a:latin typeface="+mn-lt"/>
          <a:ea typeface="+mn-ea"/>
          <a:cs typeface="+mn-cs"/>
        </a:defRPr>
      </a:lvl1pPr>
      <a:lvl2pPr marL="707817" indent="-272543" algn="l" defTabSz="870990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2278">
          <a:solidFill>
            <a:srgbClr val="0000FF"/>
          </a:solidFill>
          <a:latin typeface="+mn-lt"/>
        </a:defRPr>
      </a:lvl2pPr>
      <a:lvl3pPr marL="1088848" indent="-217858" algn="l" defTabSz="870990" rtl="0" eaLnBrk="0" fontAlgn="base" hangingPunct="0">
        <a:spcBef>
          <a:spcPct val="20000"/>
        </a:spcBef>
        <a:spcAft>
          <a:spcPct val="0"/>
        </a:spcAft>
        <a:buChar char="•"/>
        <a:defRPr sz="1917">
          <a:solidFill>
            <a:srgbClr val="008000"/>
          </a:solidFill>
          <a:latin typeface="+mn-lt"/>
        </a:defRPr>
      </a:lvl3pPr>
      <a:lvl4pPr marL="1524122" indent="-217858" algn="l" defTabSz="870990" rtl="0" eaLnBrk="0" fontAlgn="base" hangingPunct="0">
        <a:spcBef>
          <a:spcPct val="20000"/>
        </a:spcBef>
        <a:spcAft>
          <a:spcPct val="0"/>
        </a:spcAft>
        <a:buChar char="–"/>
        <a:defRPr sz="1917">
          <a:solidFill>
            <a:schemeClr val="tx1"/>
          </a:solidFill>
          <a:latin typeface="Gungsuh" pitchFamily="18" charset="-127"/>
        </a:defRPr>
      </a:lvl4pPr>
      <a:lvl5pPr marL="1958955" indent="-216976" algn="l" defTabSz="870990" rtl="0" eaLnBrk="0" fontAlgn="base" hangingPunct="0">
        <a:spcBef>
          <a:spcPct val="20000"/>
        </a:spcBef>
        <a:spcAft>
          <a:spcPct val="0"/>
        </a:spcAft>
        <a:buChar char="»"/>
        <a:defRPr sz="1917">
          <a:solidFill>
            <a:schemeClr val="tx1"/>
          </a:solidFill>
          <a:latin typeface="Gungsuh" pitchFamily="18" charset="-127"/>
        </a:defRPr>
      </a:lvl5pPr>
      <a:lvl6pPr marL="2085965" indent="-216976" algn="l" defTabSz="870990" rtl="0" fontAlgn="base">
        <a:spcBef>
          <a:spcPct val="20000"/>
        </a:spcBef>
        <a:spcAft>
          <a:spcPct val="0"/>
        </a:spcAft>
        <a:buChar char="»"/>
        <a:defRPr sz="1917">
          <a:solidFill>
            <a:schemeClr val="tx1"/>
          </a:solidFill>
          <a:latin typeface="Gungsuh" pitchFamily="18" charset="-127"/>
        </a:defRPr>
      </a:lvl6pPr>
      <a:lvl7pPr marL="2212976" indent="-216976" algn="l" defTabSz="870990" rtl="0" fontAlgn="base">
        <a:spcBef>
          <a:spcPct val="20000"/>
        </a:spcBef>
        <a:spcAft>
          <a:spcPct val="0"/>
        </a:spcAft>
        <a:buChar char="»"/>
        <a:defRPr sz="1917">
          <a:solidFill>
            <a:schemeClr val="tx1"/>
          </a:solidFill>
          <a:latin typeface="Gungsuh" pitchFamily="18" charset="-127"/>
        </a:defRPr>
      </a:lvl7pPr>
      <a:lvl8pPr marL="2339986" indent="-216976" algn="l" defTabSz="870990" rtl="0" fontAlgn="base">
        <a:spcBef>
          <a:spcPct val="20000"/>
        </a:spcBef>
        <a:spcAft>
          <a:spcPct val="0"/>
        </a:spcAft>
        <a:buChar char="»"/>
        <a:defRPr sz="1917">
          <a:solidFill>
            <a:schemeClr val="tx1"/>
          </a:solidFill>
          <a:latin typeface="Gungsuh" pitchFamily="18" charset="-127"/>
        </a:defRPr>
      </a:lvl8pPr>
      <a:lvl9pPr marL="2466996" indent="-216976" algn="l" defTabSz="870990" rtl="0" fontAlgn="base">
        <a:spcBef>
          <a:spcPct val="20000"/>
        </a:spcBef>
        <a:spcAft>
          <a:spcPct val="0"/>
        </a:spcAft>
        <a:buChar char="»"/>
        <a:defRPr sz="1917">
          <a:solidFill>
            <a:schemeClr val="tx1"/>
          </a:solidFill>
          <a:latin typeface="Gungsuh" pitchFamily="18" charset="-127"/>
        </a:defRPr>
      </a:lvl9pPr>
    </p:bodyStyle>
    <p:otherStyle>
      <a:defPPr>
        <a:defRPr lang="en-US"/>
      </a:defPPr>
      <a:lvl1pPr marL="0" algn="l" defTabSz="254020" rtl="0" eaLnBrk="1" latinLnBrk="0" hangingPunct="1">
        <a:defRPr sz="500" kern="1200">
          <a:solidFill>
            <a:schemeClr val="tx1"/>
          </a:solidFill>
          <a:latin typeface="+mn-lt"/>
          <a:ea typeface="+mn-ea"/>
          <a:cs typeface="+mn-cs"/>
        </a:defRPr>
      </a:lvl1pPr>
      <a:lvl2pPr marL="127010" algn="l" defTabSz="254020" rtl="0" eaLnBrk="1" latinLnBrk="0" hangingPunct="1">
        <a:defRPr sz="500" kern="1200">
          <a:solidFill>
            <a:schemeClr val="tx1"/>
          </a:solidFill>
          <a:latin typeface="+mn-lt"/>
          <a:ea typeface="+mn-ea"/>
          <a:cs typeface="+mn-cs"/>
        </a:defRPr>
      </a:lvl2pPr>
      <a:lvl3pPr marL="254020" algn="l" defTabSz="254020" rtl="0" eaLnBrk="1" latinLnBrk="0" hangingPunct="1">
        <a:defRPr sz="500" kern="1200">
          <a:solidFill>
            <a:schemeClr val="tx1"/>
          </a:solidFill>
          <a:latin typeface="+mn-lt"/>
          <a:ea typeface="+mn-ea"/>
          <a:cs typeface="+mn-cs"/>
        </a:defRPr>
      </a:lvl3pPr>
      <a:lvl4pPr marL="381030" algn="l" defTabSz="254020" rtl="0" eaLnBrk="1" latinLnBrk="0" hangingPunct="1">
        <a:defRPr sz="500" kern="1200">
          <a:solidFill>
            <a:schemeClr val="tx1"/>
          </a:solidFill>
          <a:latin typeface="+mn-lt"/>
          <a:ea typeface="+mn-ea"/>
          <a:cs typeface="+mn-cs"/>
        </a:defRPr>
      </a:lvl4pPr>
      <a:lvl5pPr marL="508041" algn="l" defTabSz="254020" rtl="0" eaLnBrk="1" latinLnBrk="0" hangingPunct="1">
        <a:defRPr sz="500" kern="1200">
          <a:solidFill>
            <a:schemeClr val="tx1"/>
          </a:solidFill>
          <a:latin typeface="+mn-lt"/>
          <a:ea typeface="+mn-ea"/>
          <a:cs typeface="+mn-cs"/>
        </a:defRPr>
      </a:lvl5pPr>
      <a:lvl6pPr marL="635051" algn="l" defTabSz="254020" rtl="0" eaLnBrk="1" latinLnBrk="0" hangingPunct="1">
        <a:defRPr sz="500" kern="1200">
          <a:solidFill>
            <a:schemeClr val="tx1"/>
          </a:solidFill>
          <a:latin typeface="+mn-lt"/>
          <a:ea typeface="+mn-ea"/>
          <a:cs typeface="+mn-cs"/>
        </a:defRPr>
      </a:lvl6pPr>
      <a:lvl7pPr marL="762061" algn="l" defTabSz="254020" rtl="0" eaLnBrk="1" latinLnBrk="0" hangingPunct="1">
        <a:defRPr sz="500" kern="1200">
          <a:solidFill>
            <a:schemeClr val="tx1"/>
          </a:solidFill>
          <a:latin typeface="+mn-lt"/>
          <a:ea typeface="+mn-ea"/>
          <a:cs typeface="+mn-cs"/>
        </a:defRPr>
      </a:lvl7pPr>
      <a:lvl8pPr marL="889071" algn="l" defTabSz="254020" rtl="0" eaLnBrk="1" latinLnBrk="0" hangingPunct="1">
        <a:defRPr sz="500" kern="1200">
          <a:solidFill>
            <a:schemeClr val="tx1"/>
          </a:solidFill>
          <a:latin typeface="+mn-lt"/>
          <a:ea typeface="+mn-ea"/>
          <a:cs typeface="+mn-cs"/>
        </a:defRPr>
      </a:lvl8pPr>
      <a:lvl9pPr marL="1016081" algn="l" defTabSz="254020" rtl="0" eaLnBrk="1" latinLnBrk="0" hangingPunct="1">
        <a:defRPr sz="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827" y="365125"/>
            <a:ext cx="788634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827" y="1825625"/>
            <a:ext cx="7886347" cy="43512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826" y="6356449"/>
            <a:ext cx="20571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067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9038" y="6356449"/>
            <a:ext cx="308592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067">
                <a:solidFill>
                  <a:prstClr val="black">
                    <a:tint val="75000"/>
                  </a:prstClr>
                </a:solidFill>
                <a:latin typeface="Calibri" panose="020F0502020204030204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8039" y="6356449"/>
            <a:ext cx="20571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067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cs typeface="+mn-cs"/>
              </a:defRPr>
            </a:lvl1pPr>
          </a:lstStyle>
          <a:p>
            <a:pPr>
              <a:defRPr/>
            </a:pPr>
            <a:fld id="{E1205BC5-33C7-49D8-93E7-B4EFDE97419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9945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 ftr="0" dt="0"/>
  <p:txStyles>
    <p:titleStyle>
      <a:lvl1pPr algn="l" defTabSz="812777" rtl="0" fontAlgn="base">
        <a:lnSpc>
          <a:spcPct val="90000"/>
        </a:lnSpc>
        <a:spcBef>
          <a:spcPct val="0"/>
        </a:spcBef>
        <a:spcAft>
          <a:spcPct val="0"/>
        </a:spcAft>
        <a:defRPr sz="3889" kern="1200">
          <a:solidFill>
            <a:schemeClr val="tx1"/>
          </a:solidFill>
          <a:latin typeface="+mj-lt"/>
          <a:ea typeface="+mj-ea"/>
          <a:cs typeface="+mj-cs"/>
        </a:defRPr>
      </a:lvl1pPr>
      <a:lvl2pPr algn="l" defTabSz="812777" rtl="0" fontAlgn="base">
        <a:lnSpc>
          <a:spcPct val="90000"/>
        </a:lnSpc>
        <a:spcBef>
          <a:spcPct val="0"/>
        </a:spcBef>
        <a:spcAft>
          <a:spcPct val="0"/>
        </a:spcAft>
        <a:defRPr sz="3889">
          <a:solidFill>
            <a:schemeClr val="tx1"/>
          </a:solidFill>
          <a:latin typeface="Calibri Light" panose="020F0302020204030204" pitchFamily="34" charset="0"/>
        </a:defRPr>
      </a:lvl2pPr>
      <a:lvl3pPr algn="l" defTabSz="812777" rtl="0" fontAlgn="base">
        <a:lnSpc>
          <a:spcPct val="90000"/>
        </a:lnSpc>
        <a:spcBef>
          <a:spcPct val="0"/>
        </a:spcBef>
        <a:spcAft>
          <a:spcPct val="0"/>
        </a:spcAft>
        <a:defRPr sz="3889">
          <a:solidFill>
            <a:schemeClr val="tx1"/>
          </a:solidFill>
          <a:latin typeface="Calibri Light" panose="020F0302020204030204" pitchFamily="34" charset="0"/>
        </a:defRPr>
      </a:lvl3pPr>
      <a:lvl4pPr algn="l" defTabSz="812777" rtl="0" fontAlgn="base">
        <a:lnSpc>
          <a:spcPct val="90000"/>
        </a:lnSpc>
        <a:spcBef>
          <a:spcPct val="0"/>
        </a:spcBef>
        <a:spcAft>
          <a:spcPct val="0"/>
        </a:spcAft>
        <a:defRPr sz="3889">
          <a:solidFill>
            <a:schemeClr val="tx1"/>
          </a:solidFill>
          <a:latin typeface="Calibri Light" panose="020F0302020204030204" pitchFamily="34" charset="0"/>
        </a:defRPr>
      </a:lvl4pPr>
      <a:lvl5pPr algn="l" defTabSz="812777" rtl="0" fontAlgn="base">
        <a:lnSpc>
          <a:spcPct val="90000"/>
        </a:lnSpc>
        <a:spcBef>
          <a:spcPct val="0"/>
        </a:spcBef>
        <a:spcAft>
          <a:spcPct val="0"/>
        </a:spcAft>
        <a:defRPr sz="3889">
          <a:solidFill>
            <a:schemeClr val="tx1"/>
          </a:solidFill>
          <a:latin typeface="Calibri Light" panose="020F0302020204030204" pitchFamily="34" charset="0"/>
        </a:defRPr>
      </a:lvl5pPr>
      <a:lvl6pPr marL="127010" algn="l" defTabSz="812777" rtl="0" fontAlgn="base">
        <a:lnSpc>
          <a:spcPct val="90000"/>
        </a:lnSpc>
        <a:spcBef>
          <a:spcPct val="0"/>
        </a:spcBef>
        <a:spcAft>
          <a:spcPct val="0"/>
        </a:spcAft>
        <a:defRPr sz="3889">
          <a:solidFill>
            <a:schemeClr val="tx1"/>
          </a:solidFill>
          <a:latin typeface="Calibri Light" panose="020F0302020204030204" pitchFamily="34" charset="0"/>
        </a:defRPr>
      </a:lvl6pPr>
      <a:lvl7pPr marL="254020" algn="l" defTabSz="812777" rtl="0" fontAlgn="base">
        <a:lnSpc>
          <a:spcPct val="90000"/>
        </a:lnSpc>
        <a:spcBef>
          <a:spcPct val="0"/>
        </a:spcBef>
        <a:spcAft>
          <a:spcPct val="0"/>
        </a:spcAft>
        <a:defRPr sz="3889">
          <a:solidFill>
            <a:schemeClr val="tx1"/>
          </a:solidFill>
          <a:latin typeface="Calibri Light" panose="020F0302020204030204" pitchFamily="34" charset="0"/>
        </a:defRPr>
      </a:lvl7pPr>
      <a:lvl8pPr marL="381030" algn="l" defTabSz="812777" rtl="0" fontAlgn="base">
        <a:lnSpc>
          <a:spcPct val="90000"/>
        </a:lnSpc>
        <a:spcBef>
          <a:spcPct val="0"/>
        </a:spcBef>
        <a:spcAft>
          <a:spcPct val="0"/>
        </a:spcAft>
        <a:defRPr sz="3889">
          <a:solidFill>
            <a:schemeClr val="tx1"/>
          </a:solidFill>
          <a:latin typeface="Calibri Light" panose="020F0302020204030204" pitchFamily="34" charset="0"/>
        </a:defRPr>
      </a:lvl8pPr>
      <a:lvl9pPr marL="508041" algn="l" defTabSz="812777" rtl="0" fontAlgn="base">
        <a:lnSpc>
          <a:spcPct val="90000"/>
        </a:lnSpc>
        <a:spcBef>
          <a:spcPct val="0"/>
        </a:spcBef>
        <a:spcAft>
          <a:spcPct val="0"/>
        </a:spcAft>
        <a:defRPr sz="3889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202863" indent="-202863" algn="l" defTabSz="812777" rtl="0" fontAlgn="base">
        <a:lnSpc>
          <a:spcPct val="90000"/>
        </a:lnSpc>
        <a:spcBef>
          <a:spcPts val="889"/>
        </a:spcBef>
        <a:spcAft>
          <a:spcPct val="0"/>
        </a:spcAft>
        <a:buFont typeface="Arial" panose="020B0604020202020204" pitchFamily="34" charset="0"/>
        <a:buChar char="•"/>
        <a:defRPr sz="2472" kern="1200">
          <a:solidFill>
            <a:schemeClr val="tx1"/>
          </a:solidFill>
          <a:latin typeface="+mn-lt"/>
          <a:ea typeface="+mn-ea"/>
          <a:cs typeface="+mn-cs"/>
        </a:defRPr>
      </a:lvl1pPr>
      <a:lvl2pPr marL="609472" indent="-202863" algn="l" defTabSz="812777" rtl="0" fontAlgn="base">
        <a:lnSpc>
          <a:spcPct val="90000"/>
        </a:lnSpc>
        <a:spcBef>
          <a:spcPts val="444"/>
        </a:spcBef>
        <a:spcAft>
          <a:spcPct val="0"/>
        </a:spcAft>
        <a:buFont typeface="Arial" panose="020B0604020202020204" pitchFamily="34" charset="0"/>
        <a:buChar char="•"/>
        <a:defRPr sz="2111" kern="1200">
          <a:solidFill>
            <a:schemeClr val="tx1"/>
          </a:solidFill>
          <a:latin typeface="+mn-lt"/>
          <a:ea typeface="+mn-ea"/>
          <a:cs typeface="+mn-cs"/>
        </a:defRPr>
      </a:lvl2pPr>
      <a:lvl3pPr marL="1016081" indent="-202863" algn="l" defTabSz="812777" rtl="0" fontAlgn="base">
        <a:lnSpc>
          <a:spcPct val="90000"/>
        </a:lnSpc>
        <a:spcBef>
          <a:spcPts val="444"/>
        </a:spcBef>
        <a:spcAft>
          <a:spcPct val="0"/>
        </a:spcAft>
        <a:buFont typeface="Arial" panose="020B0604020202020204" pitchFamily="34" charset="0"/>
        <a:buChar char="•"/>
        <a:defRPr sz="1778" kern="1200">
          <a:solidFill>
            <a:schemeClr val="tx1"/>
          </a:solidFill>
          <a:latin typeface="+mn-lt"/>
          <a:ea typeface="+mn-ea"/>
          <a:cs typeface="+mn-cs"/>
        </a:defRPr>
      </a:lvl3pPr>
      <a:lvl4pPr marL="1422249" indent="-202863" algn="l" defTabSz="812777" rtl="0" fontAlgn="base">
        <a:lnSpc>
          <a:spcPct val="90000"/>
        </a:lnSpc>
        <a:spcBef>
          <a:spcPts val="444"/>
        </a:spcBef>
        <a:spcAft>
          <a:spcPct val="0"/>
        </a:spcAft>
        <a:buFont typeface="Arial" panose="020B0604020202020204" pitchFamily="34" charset="0"/>
        <a:buChar char="•"/>
        <a:defRPr sz="1583" kern="1200">
          <a:solidFill>
            <a:schemeClr val="tx1"/>
          </a:solidFill>
          <a:latin typeface="+mn-lt"/>
          <a:ea typeface="+mn-ea"/>
          <a:cs typeface="+mn-cs"/>
        </a:defRPr>
      </a:lvl4pPr>
      <a:lvl5pPr marL="1828858" indent="-202863" algn="l" defTabSz="812777" rtl="0" fontAlgn="base">
        <a:lnSpc>
          <a:spcPct val="90000"/>
        </a:lnSpc>
        <a:spcBef>
          <a:spcPts val="444"/>
        </a:spcBef>
        <a:spcAft>
          <a:spcPct val="0"/>
        </a:spcAft>
        <a:buFont typeface="Arial" panose="020B0604020202020204" pitchFamily="34" charset="0"/>
        <a:buChar char="•"/>
        <a:defRPr sz="1583" kern="1200">
          <a:solidFill>
            <a:schemeClr val="tx1"/>
          </a:solidFill>
          <a:latin typeface="+mn-lt"/>
          <a:ea typeface="+mn-ea"/>
          <a:cs typeface="+mn-cs"/>
        </a:defRPr>
      </a:lvl5pPr>
      <a:lvl6pPr marL="2235379" indent="-203216" algn="l" defTabSz="812865" rtl="0" eaLnBrk="1" latinLnBrk="0" hangingPunct="1">
        <a:lnSpc>
          <a:spcPct val="90000"/>
        </a:lnSpc>
        <a:spcBef>
          <a:spcPts val="444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641811" indent="-203216" algn="l" defTabSz="812865" rtl="0" eaLnBrk="1" latinLnBrk="0" hangingPunct="1">
        <a:lnSpc>
          <a:spcPct val="90000"/>
        </a:lnSpc>
        <a:spcBef>
          <a:spcPts val="444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048244" indent="-203216" algn="l" defTabSz="812865" rtl="0" eaLnBrk="1" latinLnBrk="0" hangingPunct="1">
        <a:lnSpc>
          <a:spcPct val="90000"/>
        </a:lnSpc>
        <a:spcBef>
          <a:spcPts val="444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454676" indent="-203216" algn="l" defTabSz="812865" rtl="0" eaLnBrk="1" latinLnBrk="0" hangingPunct="1">
        <a:lnSpc>
          <a:spcPct val="90000"/>
        </a:lnSpc>
        <a:spcBef>
          <a:spcPts val="444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1286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06433" algn="l" defTabSz="81286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12865" algn="l" defTabSz="81286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19298" algn="l" defTabSz="81286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625730" algn="l" defTabSz="81286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32163" algn="l" defTabSz="81286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438595" algn="l" defTabSz="81286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845028" algn="l" defTabSz="81286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251460" algn="l" defTabSz="81286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4" Type="http://schemas.openxmlformats.org/officeDocument/2006/relationships/image" Target="../media/image17.gif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4" Type="http://schemas.openxmlformats.org/officeDocument/2006/relationships/image" Target="../media/image18.gif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6.jpeg"/><Relationship Id="rId3" Type="http://schemas.openxmlformats.org/officeDocument/2006/relationships/image" Target="../media/image19.gi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6.jpeg"/><Relationship Id="rId3" Type="http://schemas.openxmlformats.org/officeDocument/2006/relationships/image" Target="../media/image20.gi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6.jpeg"/><Relationship Id="rId3" Type="http://schemas.openxmlformats.org/officeDocument/2006/relationships/image" Target="../media/image21.g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4" Type="http://schemas.openxmlformats.org/officeDocument/2006/relationships/image" Target="../media/image22.gif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4" Type="http://schemas.openxmlformats.org/officeDocument/2006/relationships/image" Target="../media/image22.gif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4" Type="http://schemas.openxmlformats.org/officeDocument/2006/relationships/image" Target="../media/image22.gif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4" Type="http://schemas.openxmlformats.org/officeDocument/2006/relationships/image" Target="../media/image22.gif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jpeg"/><Relationship Id="rId5" Type="http://schemas.openxmlformats.org/officeDocument/2006/relationships/image" Target="../media/image4.jpeg"/><Relationship Id="rId6" Type="http://schemas.openxmlformats.org/officeDocument/2006/relationships/image" Target="../media/image5.jpeg"/><Relationship Id="rId7" Type="http://schemas.openxmlformats.org/officeDocument/2006/relationships/image" Target="../media/image6.jpeg"/><Relationship Id="rId8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4" Type="http://schemas.openxmlformats.org/officeDocument/2006/relationships/image" Target="../media/image22.gif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7" Type="http://schemas.openxmlformats.org/officeDocument/2006/relationships/oleObject" Target="../embeddings/oleObject1.bin"/><Relationship Id="rId8" Type="http://schemas.openxmlformats.org/officeDocument/2006/relationships/image" Target="../media/image27.w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7" Type="http://schemas.openxmlformats.org/officeDocument/2006/relationships/oleObject" Target="../embeddings/oleObject2.bin"/><Relationship Id="rId8" Type="http://schemas.openxmlformats.org/officeDocument/2006/relationships/image" Target="../media/image27.w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7" Type="http://schemas.openxmlformats.org/officeDocument/2006/relationships/oleObject" Target="../embeddings/oleObject3.bin"/><Relationship Id="rId8" Type="http://schemas.openxmlformats.org/officeDocument/2006/relationships/image" Target="../media/image27.wmf"/><Relationship Id="rId9" Type="http://schemas.openxmlformats.org/officeDocument/2006/relationships/image" Target="../media/image28.png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4.xml"/></Relationships>
</file>

<file path=ppt/slides/_rels/slide27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5.bin"/><Relationship Id="rId12" Type="http://schemas.openxmlformats.org/officeDocument/2006/relationships/image" Target="../media/image29.wmf"/><Relationship Id="rId13" Type="http://schemas.openxmlformats.org/officeDocument/2006/relationships/oleObject" Target="../embeddings/oleObject6.bin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24.xml"/><Relationship Id="rId3" Type="http://schemas.openxmlformats.org/officeDocument/2006/relationships/notesSlide" Target="../notesSlides/notesSlide21.xml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7" Type="http://schemas.openxmlformats.org/officeDocument/2006/relationships/oleObject" Target="../embeddings/oleObject4.bin"/><Relationship Id="rId8" Type="http://schemas.openxmlformats.org/officeDocument/2006/relationships/image" Target="../media/image28.wmf"/><Relationship Id="rId9" Type="http://schemas.openxmlformats.org/officeDocument/2006/relationships/image" Target="../media/image31.png"/><Relationship Id="rId10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4" Type="http://schemas.openxmlformats.org/officeDocument/2006/relationships/image" Target="../media/image33.png"/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5.wmf"/><Relationship Id="rId12" Type="http://schemas.openxmlformats.org/officeDocument/2006/relationships/oleObject" Target="../embeddings/oleObject8.bin"/><Relationship Id="rId13" Type="http://schemas.openxmlformats.org/officeDocument/2006/relationships/image" Target="../media/image36.wmf"/><Relationship Id="rId14" Type="http://schemas.openxmlformats.org/officeDocument/2006/relationships/image" Target="../media/image42.png"/><Relationship Id="rId15" Type="http://schemas.openxmlformats.org/officeDocument/2006/relationships/image" Target="../media/image43.png"/><Relationship Id="rId16" Type="http://schemas.openxmlformats.org/officeDocument/2006/relationships/image" Target="../media/image44.png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24.xml"/><Relationship Id="rId3" Type="http://schemas.openxmlformats.org/officeDocument/2006/relationships/notesSlide" Target="../notesSlides/notesSlide24.xml"/><Relationship Id="rId4" Type="http://schemas.openxmlformats.org/officeDocument/2006/relationships/image" Target="../media/image37.png"/><Relationship Id="rId5" Type="http://schemas.openxmlformats.org/officeDocument/2006/relationships/image" Target="../media/image24.png"/><Relationship Id="rId6" Type="http://schemas.openxmlformats.org/officeDocument/2006/relationships/image" Target="../media/image38.png"/><Relationship Id="rId7" Type="http://schemas.openxmlformats.org/officeDocument/2006/relationships/image" Target="../media/image39.png"/><Relationship Id="rId8" Type="http://schemas.openxmlformats.org/officeDocument/2006/relationships/image" Target="../media/image40.png"/><Relationship Id="rId9" Type="http://schemas.openxmlformats.org/officeDocument/2006/relationships/image" Target="../media/image41.png"/><Relationship Id="rId10" Type="http://schemas.openxmlformats.org/officeDocument/2006/relationships/oleObject" Target="../embeddings/oleObject7.bin"/></Relationships>
</file>

<file path=ppt/slides/_rels/slide3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1.png"/><Relationship Id="rId12" Type="http://schemas.openxmlformats.org/officeDocument/2006/relationships/image" Target="../media/image46.png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24.xml"/><Relationship Id="rId3" Type="http://schemas.openxmlformats.org/officeDocument/2006/relationships/notesSlide" Target="../notesSlides/notesSlide25.xml"/><Relationship Id="rId4" Type="http://schemas.openxmlformats.org/officeDocument/2006/relationships/oleObject" Target="../embeddings/oleObject9.bin"/><Relationship Id="rId5" Type="http://schemas.openxmlformats.org/officeDocument/2006/relationships/image" Target="../media/image45.wmf"/><Relationship Id="rId6" Type="http://schemas.openxmlformats.org/officeDocument/2006/relationships/image" Target="../media/image37.png"/><Relationship Id="rId7" Type="http://schemas.openxmlformats.org/officeDocument/2006/relationships/image" Target="../media/image24.png"/><Relationship Id="rId8" Type="http://schemas.openxmlformats.org/officeDocument/2006/relationships/image" Target="../media/image38.png"/><Relationship Id="rId9" Type="http://schemas.openxmlformats.org/officeDocument/2006/relationships/image" Target="../media/image39.png"/><Relationship Id="rId10" Type="http://schemas.openxmlformats.org/officeDocument/2006/relationships/image" Target="../media/image40.png"/></Relationships>
</file>

<file path=ppt/slides/_rels/slide3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1.png"/><Relationship Id="rId12" Type="http://schemas.openxmlformats.org/officeDocument/2006/relationships/image" Target="../media/image52.png"/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7.gif"/><Relationship Id="rId4" Type="http://schemas.openxmlformats.org/officeDocument/2006/relationships/image" Target="../media/image24.png"/><Relationship Id="rId5" Type="http://schemas.openxmlformats.org/officeDocument/2006/relationships/image" Target="../media/image45.png"/><Relationship Id="rId6" Type="http://schemas.openxmlformats.org/officeDocument/2006/relationships/image" Target="../media/image460.png"/><Relationship Id="rId7" Type="http://schemas.openxmlformats.org/officeDocument/2006/relationships/image" Target="../media/image47.png"/><Relationship Id="rId8" Type="http://schemas.openxmlformats.org/officeDocument/2006/relationships/image" Target="../media/image48.png"/><Relationship Id="rId9" Type="http://schemas.openxmlformats.org/officeDocument/2006/relationships/image" Target="../media/image49.png"/><Relationship Id="rId10" Type="http://schemas.openxmlformats.org/officeDocument/2006/relationships/image" Target="../media/image50.png"/></Relationships>
</file>

<file path=ppt/slides/_rels/slide3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0.wmf"/><Relationship Id="rId12" Type="http://schemas.openxmlformats.org/officeDocument/2006/relationships/image" Target="../media/image56.png"/><Relationship Id="rId1" Type="http://schemas.openxmlformats.org/officeDocument/2006/relationships/vmlDrawing" Target="../drawings/vmlDrawing7.vml"/><Relationship Id="rId2" Type="http://schemas.openxmlformats.org/officeDocument/2006/relationships/slideLayout" Target="../slideLayouts/slideLayout24.xml"/><Relationship Id="rId3" Type="http://schemas.openxmlformats.org/officeDocument/2006/relationships/notesSlide" Target="../notesSlides/notesSlide27.xml"/><Relationship Id="rId4" Type="http://schemas.openxmlformats.org/officeDocument/2006/relationships/image" Target="../media/image47.gif"/><Relationship Id="rId5" Type="http://schemas.openxmlformats.org/officeDocument/2006/relationships/image" Target="../media/image24.png"/><Relationship Id="rId6" Type="http://schemas.openxmlformats.org/officeDocument/2006/relationships/oleObject" Target="../embeddings/oleObject10.bin"/><Relationship Id="rId7" Type="http://schemas.openxmlformats.org/officeDocument/2006/relationships/image" Target="../media/image48.wmf"/><Relationship Id="rId8" Type="http://schemas.openxmlformats.org/officeDocument/2006/relationships/oleObject" Target="../embeddings/oleObject11.bin"/><Relationship Id="rId9" Type="http://schemas.openxmlformats.org/officeDocument/2006/relationships/image" Target="../media/image49.wmf"/><Relationship Id="rId10" Type="http://schemas.openxmlformats.org/officeDocument/2006/relationships/oleObject" Target="../embeddings/oleObject12.bin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4" Type="http://schemas.openxmlformats.org/officeDocument/2006/relationships/image" Target="../media/image52.jpeg"/><Relationship Id="rId5" Type="http://schemas.openxmlformats.org/officeDocument/2006/relationships/image" Target="../media/image33.png"/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8.xml"/></Relationships>
</file>

<file path=ppt/slides/_rels/slide3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5.png"/><Relationship Id="rId12" Type="http://schemas.openxmlformats.org/officeDocument/2006/relationships/image" Target="../media/image66.png"/><Relationship Id="rId13" Type="http://schemas.openxmlformats.org/officeDocument/2006/relationships/image" Target="../media/image67.png"/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7.gif"/><Relationship Id="rId4" Type="http://schemas.openxmlformats.org/officeDocument/2006/relationships/image" Target="../media/image24.png"/><Relationship Id="rId5" Type="http://schemas.openxmlformats.org/officeDocument/2006/relationships/image" Target="../media/image59.png"/><Relationship Id="rId6" Type="http://schemas.openxmlformats.org/officeDocument/2006/relationships/image" Target="../media/image60.png"/><Relationship Id="rId7" Type="http://schemas.openxmlformats.org/officeDocument/2006/relationships/image" Target="../media/image61.png"/><Relationship Id="rId8" Type="http://schemas.openxmlformats.org/officeDocument/2006/relationships/image" Target="../media/image62.png"/><Relationship Id="rId9" Type="http://schemas.openxmlformats.org/officeDocument/2006/relationships/image" Target="../media/image63.png"/><Relationship Id="rId10" Type="http://schemas.openxmlformats.org/officeDocument/2006/relationships/image" Target="../media/image64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24.png"/><Relationship Id="rId3" Type="http://schemas.openxmlformats.org/officeDocument/2006/relationships/image" Target="../media/image68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0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4" Type="http://schemas.openxmlformats.org/officeDocument/2006/relationships/image" Target="../media/image70.png"/><Relationship Id="rId5" Type="http://schemas.openxmlformats.org/officeDocument/2006/relationships/image" Target="../media/image71.png"/><Relationship Id="rId6" Type="http://schemas.openxmlformats.org/officeDocument/2006/relationships/image" Target="../media/image53.png"/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4" Type="http://schemas.openxmlformats.org/officeDocument/2006/relationships/image" Target="../media/image53.png"/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gi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4" Type="http://schemas.openxmlformats.org/officeDocument/2006/relationships/image" Target="../media/image74.png"/><Relationship Id="rId5" Type="http://schemas.openxmlformats.org/officeDocument/2006/relationships/image" Target="../media/image75.png"/><Relationship Id="rId6" Type="http://schemas.openxmlformats.org/officeDocument/2006/relationships/image" Target="../media/image76.png"/><Relationship Id="rId7" Type="http://schemas.openxmlformats.org/officeDocument/2006/relationships/image" Target="../media/image77.png"/><Relationship Id="rId8" Type="http://schemas.openxmlformats.org/officeDocument/2006/relationships/image" Target="../media/image78.png"/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4" Type="http://schemas.openxmlformats.org/officeDocument/2006/relationships/image" Target="../media/image53.png"/><Relationship Id="rId5" Type="http://schemas.openxmlformats.org/officeDocument/2006/relationships/image" Target="../media/image77.png"/><Relationship Id="rId6" Type="http://schemas.openxmlformats.org/officeDocument/2006/relationships/image" Target="../media/image78.png"/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4" Type="http://schemas.openxmlformats.org/officeDocument/2006/relationships/image" Target="../media/image53.png"/><Relationship Id="rId5" Type="http://schemas.openxmlformats.org/officeDocument/2006/relationships/image" Target="../media/image77.png"/><Relationship Id="rId6" Type="http://schemas.openxmlformats.org/officeDocument/2006/relationships/image" Target="../media/image73.png"/><Relationship Id="rId7" Type="http://schemas.openxmlformats.org/officeDocument/2006/relationships/image" Target="../media/image78.png"/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4" Type="http://schemas.openxmlformats.org/officeDocument/2006/relationships/image" Target="../media/image55.png"/><Relationship Id="rId5" Type="http://schemas.openxmlformats.org/officeDocument/2006/relationships/image" Target="../media/image57.png"/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6.xml"/></Relationships>
</file>

<file path=ppt/slides/_rels/slide4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91.png"/><Relationship Id="rId12" Type="http://schemas.openxmlformats.org/officeDocument/2006/relationships/image" Target="../media/image92.png"/><Relationship Id="rId13" Type="http://schemas.openxmlformats.org/officeDocument/2006/relationships/image" Target="../media/image93.png"/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58.jpeg"/><Relationship Id="rId4" Type="http://schemas.openxmlformats.org/officeDocument/2006/relationships/image" Target="../media/image84.png"/><Relationship Id="rId5" Type="http://schemas.openxmlformats.org/officeDocument/2006/relationships/image" Target="../media/image85.png"/><Relationship Id="rId6" Type="http://schemas.openxmlformats.org/officeDocument/2006/relationships/image" Target="../media/image86.png"/><Relationship Id="rId7" Type="http://schemas.openxmlformats.org/officeDocument/2006/relationships/image" Target="../media/image87.png"/><Relationship Id="rId8" Type="http://schemas.openxmlformats.org/officeDocument/2006/relationships/image" Target="../media/image88.png"/><Relationship Id="rId9" Type="http://schemas.openxmlformats.org/officeDocument/2006/relationships/image" Target="../media/image89.png"/><Relationship Id="rId10" Type="http://schemas.openxmlformats.org/officeDocument/2006/relationships/image" Target="../media/image90.png"/></Relationships>
</file>

<file path=ppt/slides/_rels/slide4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93.png"/><Relationship Id="rId12" Type="http://schemas.openxmlformats.org/officeDocument/2006/relationships/image" Target="../media/image90.png"/><Relationship Id="rId13" Type="http://schemas.openxmlformats.org/officeDocument/2006/relationships/image" Target="../media/image94.png"/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58.jpeg"/><Relationship Id="rId4" Type="http://schemas.openxmlformats.org/officeDocument/2006/relationships/image" Target="../media/image84.png"/><Relationship Id="rId5" Type="http://schemas.openxmlformats.org/officeDocument/2006/relationships/image" Target="../media/image85.png"/><Relationship Id="rId6" Type="http://schemas.openxmlformats.org/officeDocument/2006/relationships/image" Target="../media/image86.png"/><Relationship Id="rId7" Type="http://schemas.openxmlformats.org/officeDocument/2006/relationships/image" Target="../media/image87.png"/><Relationship Id="rId8" Type="http://schemas.openxmlformats.org/officeDocument/2006/relationships/image" Target="../media/image88.png"/><Relationship Id="rId9" Type="http://schemas.openxmlformats.org/officeDocument/2006/relationships/image" Target="../media/image89.png"/><Relationship Id="rId10" Type="http://schemas.openxmlformats.org/officeDocument/2006/relationships/image" Target="../media/image9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4" Type="http://schemas.openxmlformats.org/officeDocument/2006/relationships/image" Target="../media/image80.png"/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9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40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4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4" Type="http://schemas.openxmlformats.org/officeDocument/2006/relationships/image" Target="../media/image98.png"/><Relationship Id="rId5" Type="http://schemas.openxmlformats.org/officeDocument/2006/relationships/image" Target="../media/image99.png"/><Relationship Id="rId6" Type="http://schemas.openxmlformats.org/officeDocument/2006/relationships/image" Target="../media/image100.png"/><Relationship Id="rId7" Type="http://schemas.openxmlformats.org/officeDocument/2006/relationships/image" Target="../media/image101.png"/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4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50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16.bin"/><Relationship Id="rId12" Type="http://schemas.openxmlformats.org/officeDocument/2006/relationships/image" Target="../media/image84.wmf"/><Relationship Id="rId1" Type="http://schemas.openxmlformats.org/officeDocument/2006/relationships/vmlDrawing" Target="../drawings/vmlDrawing8.vml"/><Relationship Id="rId2" Type="http://schemas.openxmlformats.org/officeDocument/2006/relationships/slideLayout" Target="../slideLayouts/slideLayout24.xml"/><Relationship Id="rId3" Type="http://schemas.openxmlformats.org/officeDocument/2006/relationships/notesSlide" Target="../notesSlides/notesSlide43.xml"/><Relationship Id="rId4" Type="http://schemas.openxmlformats.org/officeDocument/2006/relationships/oleObject" Target="../embeddings/oleObject13.bin"/><Relationship Id="rId5" Type="http://schemas.openxmlformats.org/officeDocument/2006/relationships/image" Target="../media/image81.wmf"/><Relationship Id="rId6" Type="http://schemas.openxmlformats.org/officeDocument/2006/relationships/oleObject" Target="../embeddings/oleObject14.bin"/><Relationship Id="rId7" Type="http://schemas.openxmlformats.org/officeDocument/2006/relationships/image" Target="../media/image82.wmf"/><Relationship Id="rId8" Type="http://schemas.openxmlformats.org/officeDocument/2006/relationships/image" Target="../media/image95.png"/><Relationship Id="rId9" Type="http://schemas.openxmlformats.org/officeDocument/2006/relationships/oleObject" Target="../embeddings/oleObject15.bin"/><Relationship Id="rId10" Type="http://schemas.openxmlformats.org/officeDocument/2006/relationships/image" Target="../media/image83.wmf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9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4" Type="http://schemas.openxmlformats.org/officeDocument/2006/relationships/image" Target="../media/image109.png"/><Relationship Id="rId5" Type="http://schemas.openxmlformats.org/officeDocument/2006/relationships/image" Target="../media/image110.png"/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4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4" Type="http://schemas.openxmlformats.org/officeDocument/2006/relationships/image" Target="../media/image110.png"/><Relationship Id="rId5" Type="http://schemas.openxmlformats.org/officeDocument/2006/relationships/image" Target="../media/image111.png"/><Relationship Id="rId6" Type="http://schemas.openxmlformats.org/officeDocument/2006/relationships/image" Target="../media/image108.png"/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45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102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103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04.jpe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04.jpe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105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10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e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107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112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8.png"/><Relationship Id="rId3" Type="http://schemas.openxmlformats.org/officeDocument/2006/relationships/image" Target="../media/image9.gif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8.png"/><Relationship Id="rId3" Type="http://schemas.openxmlformats.org/officeDocument/2006/relationships/image" Target="../media/image9.gif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8.png"/><Relationship Id="rId3" Type="http://schemas.openxmlformats.org/officeDocument/2006/relationships/image" Target="../media/image9.gif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99976-6BCE-41CF-8891-D2EC2E413FD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21403" y="1728582"/>
            <a:ext cx="7411930" cy="43396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>
                <a:solidFill>
                  <a:prstClr val="black"/>
                </a:solidFill>
              </a:rPr>
              <a:t>GPS, Differential GPS, and Applications </a:t>
            </a:r>
          </a:p>
          <a:p>
            <a:pPr algn="ctr"/>
            <a:r>
              <a:rPr lang="en-US" sz="3600">
                <a:solidFill>
                  <a:prstClr val="black"/>
                </a:solidFill>
              </a:rPr>
              <a:t>to Drones</a:t>
            </a:r>
          </a:p>
          <a:p>
            <a:pPr algn="ctr"/>
            <a:endParaRPr lang="en-US" sz="3600">
              <a:solidFill>
                <a:prstClr val="black"/>
              </a:solidFill>
            </a:endParaRPr>
          </a:p>
          <a:p>
            <a:pPr algn="ctr"/>
            <a:endParaRPr lang="en-US" sz="3600">
              <a:solidFill>
                <a:prstClr val="black"/>
              </a:solidFill>
            </a:endParaRPr>
          </a:p>
          <a:p>
            <a:pPr algn="ctr"/>
            <a:endParaRPr lang="en-US" sz="3600">
              <a:solidFill>
                <a:prstClr val="black"/>
              </a:solidFill>
            </a:endParaRPr>
          </a:p>
          <a:p>
            <a:pPr algn="ctr"/>
            <a:endParaRPr lang="en-US" sz="3600">
              <a:solidFill>
                <a:prstClr val="black"/>
              </a:solidFill>
            </a:endParaRPr>
          </a:p>
          <a:p>
            <a:pPr algn="ctr"/>
            <a:endParaRPr lang="en-US" sz="3600">
              <a:solidFill>
                <a:prstClr val="black"/>
              </a:solidFill>
            </a:endParaRPr>
          </a:p>
          <a:p>
            <a:pPr algn="ctr"/>
            <a:r>
              <a:rPr lang="en-US" sz="2000">
                <a:solidFill>
                  <a:prstClr val="black"/>
                </a:solidFill>
              </a:rPr>
              <a:t>ECE 498 course lecture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813505">
            <a:off x="5695229" y="2977140"/>
            <a:ext cx="2857674" cy="1672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080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58343" y="1213741"/>
            <a:ext cx="8012731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>
                <a:latin typeface="Lucida Bright"/>
                <a:cs typeface="Lucida Bright"/>
              </a:rPr>
              <a:t>Question we want to ask:</a:t>
            </a:r>
          </a:p>
          <a:p>
            <a:pPr algn="ctr"/>
            <a:endParaRPr lang="en-US" sz="2800">
              <a:latin typeface="Lucida Bright"/>
              <a:cs typeface="Lucida Bright"/>
            </a:endParaRPr>
          </a:p>
          <a:p>
            <a:pPr algn="ctr"/>
            <a:r>
              <a:rPr lang="en-US" sz="2800">
                <a:latin typeface="Lucida Bright"/>
                <a:cs typeface="Lucida Bright"/>
              </a:rPr>
              <a:t>Design a failsafe mechanism for IMU failures</a:t>
            </a:r>
          </a:p>
          <a:p>
            <a:pPr algn="ctr"/>
            <a:r>
              <a:rPr lang="en-US" sz="2800">
                <a:latin typeface="Lucida Bright"/>
                <a:cs typeface="Lucida Bright"/>
              </a:rPr>
              <a:t>so the drone can operate seamlessly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-24902" y="4150343"/>
            <a:ext cx="9316884" cy="591791"/>
            <a:chOff x="-62865" y="-49160"/>
            <a:chExt cx="9316884" cy="591791"/>
          </a:xfrm>
        </p:grpSpPr>
        <p:sp>
          <p:nvSpPr>
            <p:cNvPr id="4" name="Rectangle 3"/>
            <p:cNvSpPr/>
            <p:nvPr/>
          </p:nvSpPr>
          <p:spPr>
            <a:xfrm>
              <a:off x="-62865" y="-49160"/>
              <a:ext cx="9316884" cy="59179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1" y="9252"/>
              <a:ext cx="853375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>
                  <a:solidFill>
                    <a:srgbClr val="CDFF91"/>
                  </a:solidFill>
                  <a:latin typeface="Lucida Bright"/>
                  <a:cs typeface="Lucida Bright"/>
                </a:rPr>
                <a:t>Basic Idea:</a:t>
              </a:r>
              <a:r>
                <a:rPr lang="en-US" sz="2400" dirty="0" smtClean="0">
                  <a:solidFill>
                    <a:srgbClr val="008000"/>
                  </a:solidFill>
                  <a:latin typeface="Lucida Bright"/>
                  <a:cs typeface="Lucida Bright"/>
                </a:rPr>
                <a:t> </a:t>
              </a:r>
              <a:r>
                <a:rPr lang="en-US" sz="2400" dirty="0" smtClean="0">
                  <a:solidFill>
                    <a:srgbClr val="E7E6E6"/>
                  </a:solidFill>
                  <a:latin typeface="Lucida Bright"/>
                  <a:cs typeface="Lucida Bright"/>
                </a:rPr>
                <a:t>Use multiple GPS to compute 3D orientation</a:t>
              </a:r>
              <a:endParaRPr lang="en-US" sz="2400" dirty="0">
                <a:solidFill>
                  <a:srgbClr val="E7E6E6"/>
                </a:solidFill>
                <a:latin typeface="Lucida Bright"/>
                <a:cs typeface="Lucida Br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39964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57665"/>
            <a:ext cx="9144000" cy="6915665"/>
          </a:xfrm>
          <a:prstGeom prst="rect">
            <a:avLst/>
          </a:prstGeom>
        </p:spPr>
      </p:pic>
      <p:grpSp>
        <p:nvGrpSpPr>
          <p:cNvPr id="3" name="Group 4"/>
          <p:cNvGrpSpPr/>
          <p:nvPr/>
        </p:nvGrpSpPr>
        <p:grpSpPr>
          <a:xfrm>
            <a:off x="0" y="-49160"/>
            <a:ext cx="9144000" cy="591791"/>
            <a:chOff x="1" y="6266209"/>
            <a:chExt cx="9144000" cy="591791"/>
          </a:xfrm>
        </p:grpSpPr>
        <p:sp>
          <p:nvSpPr>
            <p:cNvPr id="6" name="Rectangle 5"/>
            <p:cNvSpPr/>
            <p:nvPr/>
          </p:nvSpPr>
          <p:spPr>
            <a:xfrm>
              <a:off x="1" y="6266209"/>
              <a:ext cx="9144000" cy="59179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" y="6324621"/>
              <a:ext cx="853375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>
                  <a:solidFill>
                    <a:srgbClr val="E7E6E6"/>
                  </a:solidFill>
                  <a:latin typeface="Lucida Bright"/>
                  <a:cs typeface="Lucida Bright"/>
                </a:rPr>
                <a:t>Basic Idea: Use multiple GPS to compute 3D orientation</a:t>
              </a:r>
              <a:endParaRPr lang="en-US" sz="2400" dirty="0">
                <a:solidFill>
                  <a:srgbClr val="E7E6E6"/>
                </a:solidFill>
                <a:latin typeface="Lucida Bright"/>
                <a:cs typeface="Lucida Bright"/>
              </a:endParaRPr>
            </a:p>
          </p:txBody>
        </p: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0B6F4D7-A9E4-4A9F-A2AE-CF7924A482A6}" type="slidenum">
              <a:rPr lang="en-US" altLang="en-US" smtClean="0">
                <a:solidFill>
                  <a:srgbClr val="000000"/>
                </a:solidFill>
              </a:rPr>
              <a:pPr>
                <a:defRPr/>
              </a:pPr>
              <a:t>11</a:t>
            </a:fld>
            <a:endParaRPr lang="en-US" altLang="en-US">
              <a:solidFill>
                <a:srgbClr val="000000"/>
              </a:solidFill>
            </a:endParaRPr>
          </a:p>
        </p:txBody>
      </p:sp>
      <p:pic>
        <p:nvPicPr>
          <p:cNvPr id="9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05" t="9584" r="31481" b="35896"/>
          <a:stretch/>
        </p:blipFill>
        <p:spPr>
          <a:xfrm>
            <a:off x="1967834" y="1791855"/>
            <a:ext cx="5107215" cy="3318878"/>
          </a:xfrm>
        </p:spPr>
      </p:pic>
    </p:spTree>
    <p:extLst>
      <p:ext uri="{BB962C8B-B14F-4D97-AF65-F5344CB8AC3E}">
        <p14:creationId xmlns:p14="http://schemas.microsoft.com/office/powerpoint/2010/main" val="2118504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57665"/>
            <a:ext cx="9144000" cy="691566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9512"/>
            <a:ext cx="9144000" cy="5138976"/>
          </a:xfrm>
          <a:prstGeom prst="rect">
            <a:avLst/>
          </a:prstGeom>
        </p:spPr>
      </p:pic>
      <p:grpSp>
        <p:nvGrpSpPr>
          <p:cNvPr id="3" name="Group 4"/>
          <p:cNvGrpSpPr/>
          <p:nvPr/>
        </p:nvGrpSpPr>
        <p:grpSpPr>
          <a:xfrm>
            <a:off x="0" y="-49160"/>
            <a:ext cx="9144000" cy="591791"/>
            <a:chOff x="1" y="6266209"/>
            <a:chExt cx="9144000" cy="591791"/>
          </a:xfrm>
        </p:grpSpPr>
        <p:sp>
          <p:nvSpPr>
            <p:cNvPr id="6" name="Rectangle 5"/>
            <p:cNvSpPr/>
            <p:nvPr/>
          </p:nvSpPr>
          <p:spPr>
            <a:xfrm>
              <a:off x="1" y="6266209"/>
              <a:ext cx="9144000" cy="59179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" y="6324621"/>
              <a:ext cx="853375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>
                  <a:solidFill>
                    <a:srgbClr val="E7E6E6"/>
                  </a:solidFill>
                  <a:latin typeface="Lucida Bright"/>
                  <a:cs typeface="Lucida Bright"/>
                </a:rPr>
                <a:t>Basic Idea: Use multiple GPS to compute 3D orientation</a:t>
              </a:r>
              <a:endParaRPr lang="en-US" sz="2400" dirty="0">
                <a:solidFill>
                  <a:srgbClr val="E7E6E6"/>
                </a:solidFill>
                <a:latin typeface="Lucida Bright"/>
                <a:cs typeface="Lucida Bright"/>
              </a:endParaRPr>
            </a:p>
          </p:txBody>
        </p: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0B6F4D7-A9E4-4A9F-A2AE-CF7924A482A6}" type="slidenum">
              <a:rPr lang="en-US" altLang="en-US" smtClean="0">
                <a:solidFill>
                  <a:srgbClr val="000000"/>
                </a:solidFill>
              </a:rPr>
              <a:pPr>
                <a:defRPr/>
              </a:pPr>
              <a:t>12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274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57665"/>
            <a:ext cx="9144000" cy="691566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9512"/>
            <a:ext cx="9144000" cy="5138976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0B6F4D7-A9E4-4A9F-A2AE-CF7924A482A6}" type="slidenum">
              <a:rPr lang="en-US" altLang="en-US" smtClean="0">
                <a:solidFill>
                  <a:srgbClr val="000000"/>
                </a:solidFill>
              </a:rPr>
              <a:pPr>
                <a:defRPr/>
              </a:pPr>
              <a:t>13</a:t>
            </a:fld>
            <a:endParaRPr lang="en-US" altLang="en-US">
              <a:solidFill>
                <a:srgbClr val="000000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0" y="-49160"/>
            <a:ext cx="9144000" cy="591791"/>
            <a:chOff x="1" y="6266209"/>
            <a:chExt cx="9144000" cy="591791"/>
          </a:xfrm>
        </p:grpSpPr>
        <p:sp>
          <p:nvSpPr>
            <p:cNvPr id="9" name="Rectangle 8"/>
            <p:cNvSpPr/>
            <p:nvPr/>
          </p:nvSpPr>
          <p:spPr>
            <a:xfrm>
              <a:off x="1" y="6266209"/>
              <a:ext cx="9144000" cy="59179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" y="6324621"/>
              <a:ext cx="853375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>
                  <a:solidFill>
                    <a:srgbClr val="E7E6E6"/>
                  </a:solidFill>
                  <a:latin typeface="Lucida Bright"/>
                  <a:cs typeface="Lucida Bright"/>
                </a:rPr>
                <a:t>Basic Idea: Use multiple GPS to compute 3D orientation</a:t>
              </a:r>
              <a:endParaRPr lang="en-US" sz="2400" dirty="0">
                <a:solidFill>
                  <a:srgbClr val="E7E6E6"/>
                </a:solidFill>
                <a:latin typeface="Lucida Bright"/>
                <a:cs typeface="Lucida Br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17684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57665"/>
            <a:ext cx="9144000" cy="691566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9512"/>
            <a:ext cx="9144000" cy="513897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0B6F4D7-A9E4-4A9F-A2AE-CF7924A482A6}" type="slidenum">
              <a:rPr lang="en-US" altLang="en-US" smtClean="0">
                <a:solidFill>
                  <a:srgbClr val="000000"/>
                </a:solidFill>
              </a:rPr>
              <a:pPr>
                <a:defRPr/>
              </a:pPr>
              <a:t>14</a:t>
            </a:fld>
            <a:endParaRPr lang="en-US" altLang="en-US">
              <a:solidFill>
                <a:srgbClr val="000000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0" y="-49160"/>
            <a:ext cx="9144000" cy="591791"/>
            <a:chOff x="1" y="6266209"/>
            <a:chExt cx="9144000" cy="591791"/>
          </a:xfrm>
        </p:grpSpPr>
        <p:sp>
          <p:nvSpPr>
            <p:cNvPr id="9" name="Rectangle 8"/>
            <p:cNvSpPr/>
            <p:nvPr/>
          </p:nvSpPr>
          <p:spPr>
            <a:xfrm>
              <a:off x="1" y="6266209"/>
              <a:ext cx="9144000" cy="59179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" y="6324621"/>
              <a:ext cx="853375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>
                  <a:solidFill>
                    <a:srgbClr val="E7E6E6"/>
                  </a:solidFill>
                  <a:latin typeface="Lucida Bright"/>
                  <a:cs typeface="Lucida Bright"/>
                </a:rPr>
                <a:t>Basic Idea: Use multiple GPS to compute 3D orientation</a:t>
              </a:r>
              <a:endParaRPr lang="en-US" sz="2400" dirty="0">
                <a:solidFill>
                  <a:srgbClr val="E7E6E6"/>
                </a:solidFill>
                <a:latin typeface="Lucida Bright"/>
                <a:cs typeface="Lucida Br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98673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57665"/>
            <a:ext cx="9144000" cy="691566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9512"/>
            <a:ext cx="9144000" cy="513897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0B6F4D7-A9E4-4A9F-A2AE-CF7924A482A6}" type="slidenum">
              <a:rPr lang="en-US" altLang="en-US" smtClean="0">
                <a:solidFill>
                  <a:srgbClr val="000000"/>
                </a:solidFill>
              </a:rPr>
              <a:pPr>
                <a:defRPr/>
              </a:pPr>
              <a:t>15</a:t>
            </a:fld>
            <a:endParaRPr lang="en-US" altLang="en-US">
              <a:solidFill>
                <a:srgbClr val="000000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0" y="-49160"/>
            <a:ext cx="9144000" cy="591791"/>
            <a:chOff x="1" y="6266209"/>
            <a:chExt cx="9144000" cy="591791"/>
          </a:xfrm>
        </p:grpSpPr>
        <p:sp>
          <p:nvSpPr>
            <p:cNvPr id="9" name="Rectangle 8"/>
            <p:cNvSpPr/>
            <p:nvPr/>
          </p:nvSpPr>
          <p:spPr>
            <a:xfrm>
              <a:off x="1" y="6266209"/>
              <a:ext cx="9144000" cy="59179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" y="6324621"/>
              <a:ext cx="853375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>
                  <a:solidFill>
                    <a:srgbClr val="E7E6E6"/>
                  </a:solidFill>
                  <a:latin typeface="Lucida Bright"/>
                  <a:cs typeface="Lucida Bright"/>
                </a:rPr>
                <a:t>Basic Idea: Use multiple GPS to compute 3D orientation</a:t>
              </a:r>
              <a:endParaRPr lang="en-US" sz="2400" dirty="0">
                <a:solidFill>
                  <a:srgbClr val="E7E6E6"/>
                </a:solidFill>
                <a:latin typeface="Lucida Bright"/>
                <a:cs typeface="Lucida Br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61631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57665"/>
            <a:ext cx="9144000" cy="691566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9512"/>
            <a:ext cx="9144000" cy="5138976"/>
          </a:xfrm>
          <a:prstGeom prst="rect">
            <a:avLst/>
          </a:prstGeom>
        </p:spPr>
      </p:pic>
      <p:grpSp>
        <p:nvGrpSpPr>
          <p:cNvPr id="2" name="Group 28"/>
          <p:cNvGrpSpPr/>
          <p:nvPr/>
        </p:nvGrpSpPr>
        <p:grpSpPr>
          <a:xfrm>
            <a:off x="3165987" y="2182761"/>
            <a:ext cx="1504336" cy="1907864"/>
            <a:chOff x="3165987" y="2182761"/>
            <a:chExt cx="1504336" cy="1907864"/>
          </a:xfrm>
        </p:grpSpPr>
        <p:cxnSp>
          <p:nvCxnSpPr>
            <p:cNvPr id="8" name="Straight Arrow Connector 7"/>
            <p:cNvCxnSpPr/>
            <p:nvPr/>
          </p:nvCxnSpPr>
          <p:spPr bwMode="auto">
            <a:xfrm flipV="1">
              <a:off x="3618270" y="2182761"/>
              <a:ext cx="678426" cy="491613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ysDash"/>
              <a:round/>
              <a:headEnd type="arrow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" name="Straight Arrow Connector 8"/>
            <p:cNvCxnSpPr/>
            <p:nvPr/>
          </p:nvCxnSpPr>
          <p:spPr bwMode="auto">
            <a:xfrm flipV="1">
              <a:off x="3165987" y="3175820"/>
              <a:ext cx="186813" cy="658761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ysDash"/>
              <a:round/>
              <a:headEnd type="arrow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Straight Arrow Connector 11"/>
            <p:cNvCxnSpPr/>
            <p:nvPr/>
          </p:nvCxnSpPr>
          <p:spPr bwMode="auto">
            <a:xfrm flipV="1">
              <a:off x="3446206" y="3618271"/>
              <a:ext cx="722671" cy="472354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ysDash"/>
              <a:round/>
              <a:headEnd type="arrow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Straight Arrow Connector 13"/>
            <p:cNvCxnSpPr/>
            <p:nvPr/>
          </p:nvCxnSpPr>
          <p:spPr bwMode="auto">
            <a:xfrm flipV="1">
              <a:off x="4572000" y="2340077"/>
              <a:ext cx="98323" cy="619433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ysDash"/>
              <a:round/>
              <a:headEnd type="arrow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Straight Arrow Connector 19"/>
            <p:cNvCxnSpPr/>
            <p:nvPr/>
          </p:nvCxnSpPr>
          <p:spPr bwMode="auto">
            <a:xfrm flipV="1">
              <a:off x="3342966" y="2340077"/>
              <a:ext cx="1106130" cy="1657546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ysDash"/>
              <a:round/>
              <a:headEnd type="arrow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Straight Arrow Connector 24"/>
            <p:cNvCxnSpPr/>
            <p:nvPr/>
          </p:nvCxnSpPr>
          <p:spPr bwMode="auto">
            <a:xfrm flipH="1" flipV="1">
              <a:off x="3618270" y="2959510"/>
              <a:ext cx="678426" cy="216311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ysDash"/>
              <a:round/>
              <a:headEnd type="arrow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37" name="Slide Number Placeholder 3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0B6F4D7-A9E4-4A9F-A2AE-CF7924A482A6}" type="slidenum">
              <a:rPr lang="en-US" altLang="en-US" smtClean="0">
                <a:solidFill>
                  <a:srgbClr val="000000"/>
                </a:solidFill>
              </a:rPr>
              <a:pPr>
                <a:defRPr/>
              </a:pPr>
              <a:t>16</a:t>
            </a:fld>
            <a:endParaRPr lang="en-US" altLang="en-US">
              <a:solidFill>
                <a:srgbClr val="000000"/>
              </a:solidFill>
            </a:endParaRPr>
          </a:p>
        </p:txBody>
      </p:sp>
      <p:grpSp>
        <p:nvGrpSpPr>
          <p:cNvPr id="5" name="Group 17"/>
          <p:cNvGrpSpPr/>
          <p:nvPr/>
        </p:nvGrpSpPr>
        <p:grpSpPr>
          <a:xfrm>
            <a:off x="0" y="-49160"/>
            <a:ext cx="9144000" cy="591791"/>
            <a:chOff x="1" y="6266209"/>
            <a:chExt cx="9144000" cy="591791"/>
          </a:xfrm>
        </p:grpSpPr>
        <p:sp>
          <p:nvSpPr>
            <p:cNvPr id="19" name="Rectangle 18"/>
            <p:cNvSpPr/>
            <p:nvPr/>
          </p:nvSpPr>
          <p:spPr>
            <a:xfrm>
              <a:off x="1" y="6266209"/>
              <a:ext cx="9144000" cy="59179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" y="6324621"/>
              <a:ext cx="853375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>
                  <a:solidFill>
                    <a:srgbClr val="E7E6E6"/>
                  </a:solidFill>
                  <a:latin typeface="Lucida Bright"/>
                  <a:cs typeface="Lucida Bright"/>
                </a:rPr>
                <a:t>Basic Idea: Use multiple GPS to compute 3D orientation</a:t>
              </a:r>
              <a:endParaRPr lang="en-US" sz="2400" dirty="0">
                <a:solidFill>
                  <a:srgbClr val="E7E6E6"/>
                </a:solidFill>
                <a:latin typeface="Lucida Bright"/>
                <a:cs typeface="Lucida Br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98462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57665"/>
            <a:ext cx="9144000" cy="691566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9512"/>
            <a:ext cx="9144000" cy="5138976"/>
          </a:xfrm>
          <a:prstGeom prst="rect">
            <a:avLst/>
          </a:prstGeom>
        </p:spPr>
      </p:pic>
      <p:grpSp>
        <p:nvGrpSpPr>
          <p:cNvPr id="2" name="Group 28"/>
          <p:cNvGrpSpPr/>
          <p:nvPr/>
        </p:nvGrpSpPr>
        <p:grpSpPr>
          <a:xfrm>
            <a:off x="3165987" y="2182761"/>
            <a:ext cx="1504336" cy="1907864"/>
            <a:chOff x="3165987" y="2182761"/>
            <a:chExt cx="1504336" cy="1907864"/>
          </a:xfrm>
        </p:grpSpPr>
        <p:cxnSp>
          <p:nvCxnSpPr>
            <p:cNvPr id="8" name="Straight Arrow Connector 7"/>
            <p:cNvCxnSpPr/>
            <p:nvPr/>
          </p:nvCxnSpPr>
          <p:spPr bwMode="auto">
            <a:xfrm flipV="1">
              <a:off x="3618270" y="2182761"/>
              <a:ext cx="678426" cy="491613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ysDash"/>
              <a:round/>
              <a:headEnd type="arrow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" name="Straight Arrow Connector 8"/>
            <p:cNvCxnSpPr/>
            <p:nvPr/>
          </p:nvCxnSpPr>
          <p:spPr bwMode="auto">
            <a:xfrm flipV="1">
              <a:off x="3165987" y="3175820"/>
              <a:ext cx="186813" cy="658761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ysDash"/>
              <a:round/>
              <a:headEnd type="arrow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Straight Arrow Connector 11"/>
            <p:cNvCxnSpPr/>
            <p:nvPr/>
          </p:nvCxnSpPr>
          <p:spPr bwMode="auto">
            <a:xfrm flipV="1">
              <a:off x="3446206" y="3618271"/>
              <a:ext cx="722671" cy="472354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ysDash"/>
              <a:round/>
              <a:headEnd type="arrow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Straight Arrow Connector 13"/>
            <p:cNvCxnSpPr/>
            <p:nvPr/>
          </p:nvCxnSpPr>
          <p:spPr bwMode="auto">
            <a:xfrm flipV="1">
              <a:off x="4572000" y="2340077"/>
              <a:ext cx="98323" cy="619433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ysDash"/>
              <a:round/>
              <a:headEnd type="arrow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Straight Arrow Connector 19"/>
            <p:cNvCxnSpPr/>
            <p:nvPr/>
          </p:nvCxnSpPr>
          <p:spPr bwMode="auto">
            <a:xfrm flipV="1">
              <a:off x="3342966" y="2340077"/>
              <a:ext cx="1106130" cy="1657546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ysDash"/>
              <a:round/>
              <a:headEnd type="arrow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Straight Arrow Connector 24"/>
            <p:cNvCxnSpPr/>
            <p:nvPr/>
          </p:nvCxnSpPr>
          <p:spPr bwMode="auto">
            <a:xfrm flipH="1" flipV="1">
              <a:off x="3618270" y="2959510"/>
              <a:ext cx="678426" cy="216311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ysDash"/>
              <a:round/>
              <a:headEnd type="arrow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37" name="Slide Number Placeholder 3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0B6F4D7-A9E4-4A9F-A2AE-CF7924A482A6}" type="slidenum">
              <a:rPr lang="en-US" altLang="en-US" smtClean="0">
                <a:solidFill>
                  <a:srgbClr val="000000"/>
                </a:solidFill>
              </a:rPr>
              <a:pPr>
                <a:defRPr/>
              </a:pPr>
              <a:t>17</a:t>
            </a:fld>
            <a:endParaRPr lang="en-US" altLang="en-US">
              <a:solidFill>
                <a:srgbClr val="000000"/>
              </a:solidFill>
            </a:endParaRPr>
          </a:p>
        </p:txBody>
      </p:sp>
      <p:grpSp>
        <p:nvGrpSpPr>
          <p:cNvPr id="5" name="Group 17"/>
          <p:cNvGrpSpPr/>
          <p:nvPr/>
        </p:nvGrpSpPr>
        <p:grpSpPr>
          <a:xfrm>
            <a:off x="0" y="-49160"/>
            <a:ext cx="9144000" cy="591791"/>
            <a:chOff x="1" y="6266209"/>
            <a:chExt cx="9144000" cy="591791"/>
          </a:xfrm>
        </p:grpSpPr>
        <p:sp>
          <p:nvSpPr>
            <p:cNvPr id="19" name="Rectangle 18"/>
            <p:cNvSpPr/>
            <p:nvPr/>
          </p:nvSpPr>
          <p:spPr>
            <a:xfrm>
              <a:off x="1" y="6266209"/>
              <a:ext cx="9144000" cy="59179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" y="6324621"/>
              <a:ext cx="853375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>
                  <a:solidFill>
                    <a:srgbClr val="E7E6E6"/>
                  </a:solidFill>
                  <a:latin typeface="Lucida Bright"/>
                  <a:cs typeface="Lucida Bright"/>
                </a:rPr>
                <a:t>Basic Idea: Use multiple GPS to compute 3D orientation</a:t>
              </a:r>
              <a:endParaRPr lang="en-US" sz="2400" dirty="0">
                <a:solidFill>
                  <a:srgbClr val="E7E6E6"/>
                </a:solidFill>
                <a:latin typeface="Lucida Bright"/>
                <a:cs typeface="Lucida Bright"/>
              </a:endParaRP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1023471" y="5200954"/>
            <a:ext cx="6862624" cy="1015663"/>
          </a:xfrm>
          <a:prstGeom prst="rect">
            <a:avLst/>
          </a:prstGeom>
          <a:solidFill>
            <a:srgbClr val="FFB80D"/>
          </a:solidFill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000">
                <a:latin typeface="Lucida Bright"/>
                <a:cs typeface="Lucida Bright"/>
              </a:rPr>
              <a:t> (1) Compute the </a:t>
            </a:r>
            <a:r>
              <a:rPr lang="en-US" sz="2000" b="1">
                <a:solidFill>
                  <a:srgbClr val="FF0000"/>
                </a:solidFill>
                <a:latin typeface="Lucida Bright"/>
                <a:cs typeface="Lucida Bright"/>
              </a:rPr>
              <a:t>relative vectors</a:t>
            </a:r>
            <a:r>
              <a:rPr lang="en-US" sz="2000">
                <a:latin typeface="Lucida Bright"/>
                <a:cs typeface="Lucida Bright"/>
              </a:rPr>
              <a:t> between GPS pairs</a:t>
            </a:r>
          </a:p>
          <a:p>
            <a:r>
              <a:rPr lang="en-US" sz="2000">
                <a:latin typeface="Lucida Bright"/>
                <a:cs typeface="Lucida Bright"/>
              </a:rPr>
              <a:t> </a:t>
            </a:r>
          </a:p>
          <a:p>
            <a:endParaRPr lang="en-US" sz="2000">
              <a:latin typeface="Lucida Bright"/>
              <a:cs typeface="Lucida Bright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003899" y="4741328"/>
            <a:ext cx="2227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Key Challenges:</a:t>
            </a:r>
          </a:p>
        </p:txBody>
      </p:sp>
      <p:cxnSp>
        <p:nvCxnSpPr>
          <p:cNvPr id="17" name="Straight Arrow Connector 16"/>
          <p:cNvCxnSpPr/>
          <p:nvPr/>
        </p:nvCxnSpPr>
        <p:spPr bwMode="auto">
          <a:xfrm rot="16200000" flipH="1">
            <a:off x="3734322" y="4206036"/>
            <a:ext cx="1287996" cy="87117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solid"/>
            <a:round/>
            <a:headEnd type="arrow" w="lg" len="lg"/>
            <a:tailEnd type="non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598462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57665"/>
            <a:ext cx="9144000" cy="691566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9512"/>
            <a:ext cx="9144000" cy="5138976"/>
          </a:xfrm>
          <a:prstGeom prst="rect">
            <a:avLst/>
          </a:prstGeom>
        </p:spPr>
      </p:pic>
      <p:grpSp>
        <p:nvGrpSpPr>
          <p:cNvPr id="2" name="Group 28"/>
          <p:cNvGrpSpPr/>
          <p:nvPr/>
        </p:nvGrpSpPr>
        <p:grpSpPr>
          <a:xfrm>
            <a:off x="3165987" y="2182761"/>
            <a:ext cx="1504336" cy="1907864"/>
            <a:chOff x="3165987" y="2182761"/>
            <a:chExt cx="1504336" cy="1907864"/>
          </a:xfrm>
        </p:grpSpPr>
        <p:cxnSp>
          <p:nvCxnSpPr>
            <p:cNvPr id="8" name="Straight Arrow Connector 7"/>
            <p:cNvCxnSpPr/>
            <p:nvPr/>
          </p:nvCxnSpPr>
          <p:spPr bwMode="auto">
            <a:xfrm flipV="1">
              <a:off x="3618270" y="2182761"/>
              <a:ext cx="678426" cy="491613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ysDash"/>
              <a:round/>
              <a:headEnd type="arrow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" name="Straight Arrow Connector 8"/>
            <p:cNvCxnSpPr/>
            <p:nvPr/>
          </p:nvCxnSpPr>
          <p:spPr bwMode="auto">
            <a:xfrm flipV="1">
              <a:off x="3165987" y="3175820"/>
              <a:ext cx="186813" cy="658761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ysDash"/>
              <a:round/>
              <a:headEnd type="arrow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Straight Arrow Connector 11"/>
            <p:cNvCxnSpPr/>
            <p:nvPr/>
          </p:nvCxnSpPr>
          <p:spPr bwMode="auto">
            <a:xfrm flipV="1">
              <a:off x="3446206" y="3618271"/>
              <a:ext cx="722671" cy="472354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ysDash"/>
              <a:round/>
              <a:headEnd type="arrow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Straight Arrow Connector 13"/>
            <p:cNvCxnSpPr/>
            <p:nvPr/>
          </p:nvCxnSpPr>
          <p:spPr bwMode="auto">
            <a:xfrm flipV="1">
              <a:off x="4572000" y="2340077"/>
              <a:ext cx="98323" cy="619433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ysDash"/>
              <a:round/>
              <a:headEnd type="arrow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Straight Arrow Connector 19"/>
            <p:cNvCxnSpPr/>
            <p:nvPr/>
          </p:nvCxnSpPr>
          <p:spPr bwMode="auto">
            <a:xfrm flipV="1">
              <a:off x="3342966" y="2340077"/>
              <a:ext cx="1106130" cy="1657546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ysDash"/>
              <a:round/>
              <a:headEnd type="arrow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Straight Arrow Connector 24"/>
            <p:cNvCxnSpPr/>
            <p:nvPr/>
          </p:nvCxnSpPr>
          <p:spPr bwMode="auto">
            <a:xfrm flipH="1" flipV="1">
              <a:off x="3618270" y="2959510"/>
              <a:ext cx="678426" cy="216311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ysDash"/>
              <a:round/>
              <a:headEnd type="arrow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37" name="Slide Number Placeholder 3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0B6F4D7-A9E4-4A9F-A2AE-CF7924A482A6}" type="slidenum">
              <a:rPr lang="en-US" altLang="en-US" smtClean="0">
                <a:solidFill>
                  <a:srgbClr val="000000"/>
                </a:solidFill>
              </a:rPr>
              <a:pPr>
                <a:defRPr/>
              </a:pPr>
              <a:t>18</a:t>
            </a:fld>
            <a:endParaRPr lang="en-US" altLang="en-US">
              <a:solidFill>
                <a:srgbClr val="000000"/>
              </a:solidFill>
            </a:endParaRPr>
          </a:p>
        </p:txBody>
      </p:sp>
      <p:grpSp>
        <p:nvGrpSpPr>
          <p:cNvPr id="5" name="Group 17"/>
          <p:cNvGrpSpPr/>
          <p:nvPr/>
        </p:nvGrpSpPr>
        <p:grpSpPr>
          <a:xfrm>
            <a:off x="0" y="-49160"/>
            <a:ext cx="9144000" cy="591791"/>
            <a:chOff x="1" y="6266209"/>
            <a:chExt cx="9144000" cy="591791"/>
          </a:xfrm>
        </p:grpSpPr>
        <p:sp>
          <p:nvSpPr>
            <p:cNvPr id="19" name="Rectangle 18"/>
            <p:cNvSpPr/>
            <p:nvPr/>
          </p:nvSpPr>
          <p:spPr>
            <a:xfrm>
              <a:off x="1" y="6266209"/>
              <a:ext cx="9144000" cy="59179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" y="6324621"/>
              <a:ext cx="853375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>
                  <a:solidFill>
                    <a:srgbClr val="E7E6E6"/>
                  </a:solidFill>
                  <a:latin typeface="Lucida Bright"/>
                  <a:cs typeface="Lucida Bright"/>
                </a:rPr>
                <a:t>Basic Idea: Use multiple GPS to compute 3D orientation</a:t>
              </a:r>
              <a:endParaRPr lang="en-US" sz="2400" dirty="0">
                <a:solidFill>
                  <a:srgbClr val="E7E6E6"/>
                </a:solidFill>
                <a:latin typeface="Lucida Bright"/>
                <a:cs typeface="Lucida Bright"/>
              </a:endParaRP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1023471" y="5200954"/>
            <a:ext cx="6862624" cy="1015663"/>
          </a:xfrm>
          <a:prstGeom prst="rect">
            <a:avLst/>
          </a:prstGeom>
          <a:solidFill>
            <a:srgbClr val="FFB80D"/>
          </a:solidFill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000">
                <a:latin typeface="Lucida Bright"/>
                <a:cs typeface="Lucida Bright"/>
              </a:rPr>
              <a:t> (1) Compute the </a:t>
            </a:r>
            <a:r>
              <a:rPr lang="en-US" sz="2000" b="1">
                <a:solidFill>
                  <a:srgbClr val="FF0000"/>
                </a:solidFill>
                <a:latin typeface="Lucida Bright"/>
                <a:cs typeface="Lucida Bright"/>
              </a:rPr>
              <a:t>relative vectors</a:t>
            </a:r>
            <a:r>
              <a:rPr lang="en-US" sz="2000">
                <a:latin typeface="Lucida Bright"/>
                <a:cs typeface="Lucida Bright"/>
              </a:rPr>
              <a:t> between GPS pairs</a:t>
            </a:r>
          </a:p>
          <a:p>
            <a:r>
              <a:rPr lang="en-US" sz="2000">
                <a:latin typeface="Lucida Bright"/>
                <a:cs typeface="Lucida Bright"/>
              </a:rPr>
              <a:t> (2) Translate to 3D orientation </a:t>
            </a:r>
          </a:p>
          <a:p>
            <a:r>
              <a:rPr lang="en-US" sz="2000">
                <a:latin typeface="Lucida Bright"/>
                <a:cs typeface="Lucida Bright"/>
              </a:rPr>
              <a:t> 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003899" y="4741328"/>
            <a:ext cx="2227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Key Challenges:</a:t>
            </a:r>
          </a:p>
        </p:txBody>
      </p:sp>
      <p:cxnSp>
        <p:nvCxnSpPr>
          <p:cNvPr id="17" name="Straight Arrow Connector 16"/>
          <p:cNvCxnSpPr/>
          <p:nvPr/>
        </p:nvCxnSpPr>
        <p:spPr bwMode="auto">
          <a:xfrm rot="16200000" flipH="1">
            <a:off x="3734322" y="4206036"/>
            <a:ext cx="1287996" cy="87117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solid"/>
            <a:round/>
            <a:headEnd type="arrow" w="lg" len="lg"/>
            <a:tailEnd type="non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598462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57665"/>
            <a:ext cx="9144000" cy="691566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9512"/>
            <a:ext cx="9144000" cy="5138976"/>
          </a:xfrm>
          <a:prstGeom prst="rect">
            <a:avLst/>
          </a:prstGeom>
        </p:spPr>
      </p:pic>
      <p:grpSp>
        <p:nvGrpSpPr>
          <p:cNvPr id="2" name="Group 28"/>
          <p:cNvGrpSpPr/>
          <p:nvPr/>
        </p:nvGrpSpPr>
        <p:grpSpPr>
          <a:xfrm>
            <a:off x="3165987" y="2182761"/>
            <a:ext cx="1504336" cy="1907864"/>
            <a:chOff x="3165987" y="2182761"/>
            <a:chExt cx="1504336" cy="1907864"/>
          </a:xfrm>
        </p:grpSpPr>
        <p:cxnSp>
          <p:nvCxnSpPr>
            <p:cNvPr id="8" name="Straight Arrow Connector 7"/>
            <p:cNvCxnSpPr/>
            <p:nvPr/>
          </p:nvCxnSpPr>
          <p:spPr bwMode="auto">
            <a:xfrm flipV="1">
              <a:off x="3618270" y="2182761"/>
              <a:ext cx="678426" cy="491613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ysDash"/>
              <a:round/>
              <a:headEnd type="arrow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" name="Straight Arrow Connector 8"/>
            <p:cNvCxnSpPr/>
            <p:nvPr/>
          </p:nvCxnSpPr>
          <p:spPr bwMode="auto">
            <a:xfrm flipV="1">
              <a:off x="3165987" y="3175820"/>
              <a:ext cx="186813" cy="658761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ysDash"/>
              <a:round/>
              <a:headEnd type="arrow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Straight Arrow Connector 11"/>
            <p:cNvCxnSpPr/>
            <p:nvPr/>
          </p:nvCxnSpPr>
          <p:spPr bwMode="auto">
            <a:xfrm flipV="1">
              <a:off x="3446206" y="3618271"/>
              <a:ext cx="722671" cy="472354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ysDash"/>
              <a:round/>
              <a:headEnd type="arrow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Straight Arrow Connector 13"/>
            <p:cNvCxnSpPr/>
            <p:nvPr/>
          </p:nvCxnSpPr>
          <p:spPr bwMode="auto">
            <a:xfrm flipV="1">
              <a:off x="4572000" y="2340077"/>
              <a:ext cx="98323" cy="619433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ysDash"/>
              <a:round/>
              <a:headEnd type="arrow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Straight Arrow Connector 19"/>
            <p:cNvCxnSpPr/>
            <p:nvPr/>
          </p:nvCxnSpPr>
          <p:spPr bwMode="auto">
            <a:xfrm flipV="1">
              <a:off x="3342966" y="2340077"/>
              <a:ext cx="1106130" cy="1657546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ysDash"/>
              <a:round/>
              <a:headEnd type="arrow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Straight Arrow Connector 24"/>
            <p:cNvCxnSpPr/>
            <p:nvPr/>
          </p:nvCxnSpPr>
          <p:spPr bwMode="auto">
            <a:xfrm flipH="1" flipV="1">
              <a:off x="3618270" y="2959510"/>
              <a:ext cx="678426" cy="216311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ysDash"/>
              <a:round/>
              <a:headEnd type="arrow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37" name="Slide Number Placeholder 3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0B6F4D7-A9E4-4A9F-A2AE-CF7924A482A6}" type="slidenum">
              <a:rPr lang="en-US" altLang="en-US" smtClean="0">
                <a:solidFill>
                  <a:srgbClr val="000000"/>
                </a:solidFill>
              </a:rPr>
              <a:pPr>
                <a:defRPr/>
              </a:pPr>
              <a:t>19</a:t>
            </a:fld>
            <a:endParaRPr lang="en-US" altLang="en-US">
              <a:solidFill>
                <a:srgbClr val="000000"/>
              </a:solidFill>
            </a:endParaRPr>
          </a:p>
        </p:txBody>
      </p:sp>
      <p:grpSp>
        <p:nvGrpSpPr>
          <p:cNvPr id="5" name="Group 17"/>
          <p:cNvGrpSpPr/>
          <p:nvPr/>
        </p:nvGrpSpPr>
        <p:grpSpPr>
          <a:xfrm>
            <a:off x="0" y="-49160"/>
            <a:ext cx="9144000" cy="591791"/>
            <a:chOff x="1" y="6266209"/>
            <a:chExt cx="9144000" cy="591791"/>
          </a:xfrm>
        </p:grpSpPr>
        <p:sp>
          <p:nvSpPr>
            <p:cNvPr id="19" name="Rectangle 18"/>
            <p:cNvSpPr/>
            <p:nvPr/>
          </p:nvSpPr>
          <p:spPr>
            <a:xfrm>
              <a:off x="1" y="6266209"/>
              <a:ext cx="9144000" cy="59179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" y="6324621"/>
              <a:ext cx="853375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>
                  <a:solidFill>
                    <a:srgbClr val="E7E6E6"/>
                  </a:solidFill>
                  <a:latin typeface="Lucida Bright"/>
                  <a:cs typeface="Lucida Bright"/>
                </a:rPr>
                <a:t>Basic Idea: Use multiple GPS to compute 3D orientation</a:t>
              </a:r>
              <a:endParaRPr lang="en-US" sz="2400" dirty="0">
                <a:solidFill>
                  <a:srgbClr val="E7E6E6"/>
                </a:solidFill>
                <a:latin typeface="Lucida Bright"/>
                <a:cs typeface="Lucida Bright"/>
              </a:endParaRP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1023471" y="5200954"/>
            <a:ext cx="6862624" cy="1015663"/>
          </a:xfrm>
          <a:prstGeom prst="rect">
            <a:avLst/>
          </a:prstGeom>
          <a:solidFill>
            <a:srgbClr val="FFB80D"/>
          </a:solidFill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000">
                <a:latin typeface="Lucida Bright"/>
                <a:cs typeface="Lucida Bright"/>
              </a:rPr>
              <a:t> (1) Compute the </a:t>
            </a:r>
            <a:r>
              <a:rPr lang="en-US" sz="2000" b="1">
                <a:solidFill>
                  <a:srgbClr val="FF0000"/>
                </a:solidFill>
                <a:latin typeface="Lucida Bright"/>
                <a:cs typeface="Lucida Bright"/>
              </a:rPr>
              <a:t>relative vectors</a:t>
            </a:r>
            <a:r>
              <a:rPr lang="en-US" sz="2000">
                <a:latin typeface="Lucida Bright"/>
                <a:cs typeface="Lucida Bright"/>
              </a:rPr>
              <a:t> between GPS pairs</a:t>
            </a:r>
          </a:p>
          <a:p>
            <a:r>
              <a:rPr lang="en-US" sz="2000">
                <a:latin typeface="Lucida Bright"/>
                <a:cs typeface="Lucida Bright"/>
              </a:rPr>
              <a:t> (2) Translate to 3D orientation </a:t>
            </a:r>
          </a:p>
          <a:p>
            <a:r>
              <a:rPr lang="en-US" sz="2000">
                <a:latin typeface="Lucida Bright"/>
                <a:cs typeface="Lucida Bright"/>
              </a:rPr>
              <a:t> (3) Track orientation during (aggressive) flight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003899" y="4741328"/>
            <a:ext cx="2227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Key Challenges:</a:t>
            </a:r>
          </a:p>
        </p:txBody>
      </p:sp>
      <p:cxnSp>
        <p:nvCxnSpPr>
          <p:cNvPr id="17" name="Straight Arrow Connector 16"/>
          <p:cNvCxnSpPr/>
          <p:nvPr/>
        </p:nvCxnSpPr>
        <p:spPr bwMode="auto">
          <a:xfrm rot="16200000" flipH="1">
            <a:off x="3734322" y="4206036"/>
            <a:ext cx="1287996" cy="87117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solid"/>
            <a:round/>
            <a:headEnd type="arrow" w="lg" len="lg"/>
            <a:tailEnd type="non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598462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00" r="11600" b="7001"/>
          <a:stretch/>
        </p:blipFill>
        <p:spPr>
          <a:xfrm>
            <a:off x="6078927" y="3411794"/>
            <a:ext cx="3065073" cy="3446206"/>
          </a:xfrm>
          <a:prstGeom prst="rect">
            <a:avLst/>
          </a:prstGeom>
        </p:spPr>
      </p:pic>
      <p:pic>
        <p:nvPicPr>
          <p:cNvPr id="29701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4832" y="3411794"/>
            <a:ext cx="3038758" cy="34462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698" name="Content Placeholder 3"/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3464762"/>
            <a:ext cx="3024831" cy="3411794"/>
          </a:xfrm>
        </p:spPr>
      </p:pic>
      <p:pic>
        <p:nvPicPr>
          <p:cNvPr id="29699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4831" y="0"/>
            <a:ext cx="3042262" cy="34117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7093" y="0"/>
            <a:ext cx="3076907" cy="3411794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99976-6BCE-41CF-8891-D2EC2E413FD3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66771" b="49090"/>
          <a:stretch/>
        </p:blipFill>
        <p:spPr>
          <a:xfrm>
            <a:off x="1015" y="-1"/>
            <a:ext cx="3037749" cy="3491345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1644954" y="2953049"/>
            <a:ext cx="5987142" cy="591791"/>
            <a:chOff x="3910719" y="9384"/>
            <a:chExt cx="3435048" cy="591791"/>
          </a:xfrm>
        </p:grpSpPr>
        <p:sp>
          <p:nvSpPr>
            <p:cNvPr id="42" name="Rectangle 41"/>
            <p:cNvSpPr/>
            <p:nvPr/>
          </p:nvSpPr>
          <p:spPr>
            <a:xfrm>
              <a:off x="3910719" y="9384"/>
              <a:ext cx="3435048" cy="59179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3971193" y="62352"/>
              <a:ext cx="336247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solidFill>
                    <a:srgbClr val="E7E6E6"/>
                  </a:solidFill>
                  <a:latin typeface="Lucida Bright"/>
                  <a:cs typeface="Lucida Bright"/>
                </a:rPr>
                <a:t>Tremendous excitement with drones </a:t>
              </a:r>
              <a:endParaRPr lang="en-US" sz="2400" dirty="0">
                <a:solidFill>
                  <a:srgbClr val="E7E6E6"/>
                </a:solidFill>
                <a:latin typeface="Lucida Bright"/>
                <a:cs typeface="Lucida Br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29738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57665"/>
            <a:ext cx="9144000" cy="691566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9512"/>
            <a:ext cx="9144000" cy="5138976"/>
          </a:xfrm>
          <a:prstGeom prst="rect">
            <a:avLst/>
          </a:prstGeom>
        </p:spPr>
      </p:pic>
      <p:grpSp>
        <p:nvGrpSpPr>
          <p:cNvPr id="2" name="Group 28"/>
          <p:cNvGrpSpPr/>
          <p:nvPr/>
        </p:nvGrpSpPr>
        <p:grpSpPr>
          <a:xfrm>
            <a:off x="3165987" y="2182761"/>
            <a:ext cx="1504336" cy="1907864"/>
            <a:chOff x="3165987" y="2182761"/>
            <a:chExt cx="1504336" cy="1907864"/>
          </a:xfrm>
        </p:grpSpPr>
        <p:cxnSp>
          <p:nvCxnSpPr>
            <p:cNvPr id="8" name="Straight Arrow Connector 7"/>
            <p:cNvCxnSpPr/>
            <p:nvPr/>
          </p:nvCxnSpPr>
          <p:spPr bwMode="auto">
            <a:xfrm flipV="1">
              <a:off x="3618270" y="2182761"/>
              <a:ext cx="678426" cy="491613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ysDash"/>
              <a:round/>
              <a:headEnd type="arrow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" name="Straight Arrow Connector 8"/>
            <p:cNvCxnSpPr/>
            <p:nvPr/>
          </p:nvCxnSpPr>
          <p:spPr bwMode="auto">
            <a:xfrm flipV="1">
              <a:off x="3165987" y="3175820"/>
              <a:ext cx="186813" cy="658761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ysDash"/>
              <a:round/>
              <a:headEnd type="arrow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Straight Arrow Connector 11"/>
            <p:cNvCxnSpPr/>
            <p:nvPr/>
          </p:nvCxnSpPr>
          <p:spPr bwMode="auto">
            <a:xfrm flipV="1">
              <a:off x="3446206" y="3618271"/>
              <a:ext cx="722671" cy="472354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ysDash"/>
              <a:round/>
              <a:headEnd type="arrow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Straight Arrow Connector 13"/>
            <p:cNvCxnSpPr/>
            <p:nvPr/>
          </p:nvCxnSpPr>
          <p:spPr bwMode="auto">
            <a:xfrm flipV="1">
              <a:off x="4572000" y="2340077"/>
              <a:ext cx="98323" cy="619433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ysDash"/>
              <a:round/>
              <a:headEnd type="arrow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Straight Arrow Connector 19"/>
            <p:cNvCxnSpPr/>
            <p:nvPr/>
          </p:nvCxnSpPr>
          <p:spPr bwMode="auto">
            <a:xfrm flipV="1">
              <a:off x="3342966" y="2340077"/>
              <a:ext cx="1106130" cy="1657546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ysDash"/>
              <a:round/>
              <a:headEnd type="arrow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Straight Arrow Connector 24"/>
            <p:cNvCxnSpPr/>
            <p:nvPr/>
          </p:nvCxnSpPr>
          <p:spPr bwMode="auto">
            <a:xfrm flipH="1" flipV="1">
              <a:off x="3618270" y="2959510"/>
              <a:ext cx="678426" cy="216311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ysDash"/>
              <a:round/>
              <a:headEnd type="arrow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37" name="Slide Number Placeholder 3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0B6F4D7-A9E4-4A9F-A2AE-CF7924A482A6}" type="slidenum">
              <a:rPr lang="en-US" altLang="en-US" smtClean="0">
                <a:solidFill>
                  <a:srgbClr val="000000"/>
                </a:solidFill>
              </a:rPr>
              <a:pPr>
                <a:defRPr/>
              </a:pPr>
              <a:t>20</a:t>
            </a:fld>
            <a:endParaRPr lang="en-US" altLang="en-US">
              <a:solidFill>
                <a:srgbClr val="000000"/>
              </a:solidFill>
            </a:endParaRPr>
          </a:p>
        </p:txBody>
      </p:sp>
      <p:grpSp>
        <p:nvGrpSpPr>
          <p:cNvPr id="5" name="Group 17"/>
          <p:cNvGrpSpPr/>
          <p:nvPr/>
        </p:nvGrpSpPr>
        <p:grpSpPr>
          <a:xfrm>
            <a:off x="0" y="-49160"/>
            <a:ext cx="9144000" cy="591791"/>
            <a:chOff x="1" y="6266209"/>
            <a:chExt cx="9144000" cy="591791"/>
          </a:xfrm>
        </p:grpSpPr>
        <p:sp>
          <p:nvSpPr>
            <p:cNvPr id="19" name="Rectangle 18"/>
            <p:cNvSpPr/>
            <p:nvPr/>
          </p:nvSpPr>
          <p:spPr>
            <a:xfrm>
              <a:off x="1" y="6266209"/>
              <a:ext cx="9144000" cy="59179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" y="6324621"/>
              <a:ext cx="853375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>
                  <a:solidFill>
                    <a:srgbClr val="E7E6E6"/>
                  </a:solidFill>
                  <a:latin typeface="Lucida Bright"/>
                  <a:cs typeface="Lucida Bright"/>
                </a:rPr>
                <a:t>Basic Idea: Use multiple GPS to compute 3D orientation</a:t>
              </a:r>
              <a:endParaRPr lang="en-US" sz="2400" dirty="0">
                <a:solidFill>
                  <a:srgbClr val="E7E6E6"/>
                </a:solidFill>
                <a:latin typeface="Lucida Bright"/>
                <a:cs typeface="Lucida Bright"/>
              </a:endParaRP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1023471" y="5200954"/>
            <a:ext cx="6862624" cy="1015663"/>
          </a:xfrm>
          <a:prstGeom prst="rect">
            <a:avLst/>
          </a:prstGeom>
          <a:solidFill>
            <a:srgbClr val="FFB80D"/>
          </a:solidFill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000">
                <a:latin typeface="Lucida Bright"/>
                <a:cs typeface="Lucida Bright"/>
              </a:rPr>
              <a:t> (1) Compute the </a:t>
            </a:r>
            <a:r>
              <a:rPr lang="en-US" sz="2000" b="1">
                <a:solidFill>
                  <a:srgbClr val="FF0000"/>
                </a:solidFill>
                <a:latin typeface="Lucida Bright"/>
                <a:cs typeface="Lucida Bright"/>
              </a:rPr>
              <a:t>relative vectors</a:t>
            </a:r>
            <a:r>
              <a:rPr lang="en-US" sz="2000">
                <a:latin typeface="Lucida Bright"/>
                <a:cs typeface="Lucida Bright"/>
              </a:rPr>
              <a:t> between GPS pairs</a:t>
            </a:r>
          </a:p>
          <a:p>
            <a:r>
              <a:rPr lang="en-US" sz="2000">
                <a:latin typeface="Lucida Bright"/>
                <a:cs typeface="Lucida Bright"/>
              </a:rPr>
              <a:t> (2) Translate to 3D orientation </a:t>
            </a:r>
          </a:p>
          <a:p>
            <a:r>
              <a:rPr lang="en-US" sz="2000">
                <a:latin typeface="Lucida Bright"/>
                <a:cs typeface="Lucida Bright"/>
              </a:rPr>
              <a:t> (3) Track orientation during (aggressive) flight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003899" y="4741328"/>
            <a:ext cx="2227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Key Challenges:</a:t>
            </a:r>
          </a:p>
        </p:txBody>
      </p:sp>
      <p:cxnSp>
        <p:nvCxnSpPr>
          <p:cNvPr id="17" name="Straight Arrow Connector 16"/>
          <p:cNvCxnSpPr/>
          <p:nvPr/>
        </p:nvCxnSpPr>
        <p:spPr bwMode="auto">
          <a:xfrm rot="16200000" flipH="1">
            <a:off x="3734322" y="4206036"/>
            <a:ext cx="1287996" cy="87117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solid"/>
            <a:round/>
            <a:headEnd type="arrow" w="lg" len="lg"/>
            <a:tailEnd type="non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8" name="TextBox 17"/>
          <p:cNvSpPr txBox="1"/>
          <p:nvPr/>
        </p:nvSpPr>
        <p:spPr>
          <a:xfrm>
            <a:off x="5018463" y="4097623"/>
            <a:ext cx="4032374" cy="923330"/>
          </a:xfrm>
          <a:prstGeom prst="rect">
            <a:avLst/>
          </a:prstGeom>
          <a:solidFill>
            <a:srgbClr val="CCFFCC"/>
          </a:solidFill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/>
              <a:t>Note: We need not compute </a:t>
            </a:r>
            <a:r>
              <a:rPr lang="en-US" b="1"/>
              <a:t>absolute</a:t>
            </a:r>
          </a:p>
          <a:p>
            <a:r>
              <a:rPr lang="en-US"/>
              <a:t>location of each GPS receiver … </a:t>
            </a:r>
          </a:p>
          <a:p>
            <a:r>
              <a:rPr lang="en-US"/>
              <a:t>Rather we need precise </a:t>
            </a:r>
            <a:r>
              <a:rPr lang="en-US" b="1"/>
              <a:t>relative </a:t>
            </a:r>
            <a:r>
              <a:rPr lang="en-US"/>
              <a:t>locations</a:t>
            </a:r>
          </a:p>
        </p:txBody>
      </p:sp>
    </p:spTree>
    <p:extLst>
      <p:ext uri="{BB962C8B-B14F-4D97-AF65-F5344CB8AC3E}">
        <p14:creationId xmlns:p14="http://schemas.microsoft.com/office/powerpoint/2010/main" val="1387443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itle 1"/>
              <p:cNvSpPr txBox="1">
                <a:spLocks/>
              </p:cNvSpPr>
              <p:nvPr/>
            </p:nvSpPr>
            <p:spPr>
              <a:xfrm>
                <a:off x="476077" y="595114"/>
                <a:ext cx="8229600" cy="4359374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algn="ctr" defTabSz="457200" rtl="0" eaLnBrk="1" latinLnBrk="0" hangingPunct="1">
                  <a:spcBef>
                    <a:spcPct val="0"/>
                  </a:spcBef>
                  <a:buNone/>
                  <a:defRPr sz="3600" kern="1200">
                    <a:solidFill>
                      <a:schemeClr val="tx1"/>
                    </a:solidFill>
                    <a:latin typeface="Lucida Bright"/>
                    <a:ea typeface="+mj-ea"/>
                    <a:cs typeface="Lucida Bright"/>
                  </a:defRPr>
                </a:lvl1pPr>
              </a:lstStyle>
              <a:p>
                <a:endParaRPr lang="en-US" sz="3000" dirty="0" smtClean="0"/>
              </a:p>
              <a:p>
                <a:pPr algn="l">
                  <a:buFont typeface="Arial"/>
                  <a:buChar char="•"/>
                </a:pPr>
                <a:r>
                  <a:rPr lang="en-US" sz="3000" dirty="0" smtClean="0"/>
                  <a:t> Basic satellite trilateration: 	300km error</a:t>
                </a:r>
              </a:p>
              <a:p>
                <a:pPr algn="l">
                  <a:buFont typeface="Arial"/>
                  <a:buChar char="•"/>
                </a:pPr>
                <a:endParaRPr lang="en-US" sz="3000" dirty="0" smtClean="0"/>
              </a:p>
              <a:p>
                <a:pPr algn="l">
                  <a:buFont typeface="Arial"/>
                  <a:buChar char="•"/>
                </a:pPr>
                <a:r>
                  <a:rPr lang="en-US" sz="3000" dirty="0" smtClean="0"/>
                  <a:t> GPS Localization (phones):	1-3m error</a:t>
                </a:r>
              </a:p>
              <a:p>
                <a:pPr algn="l">
                  <a:buFont typeface="Arial"/>
                  <a:buChar char="•"/>
                </a:pPr>
                <a:endParaRPr lang="en-US" sz="3000" dirty="0" smtClean="0"/>
              </a:p>
              <a:p>
                <a:pPr algn="l">
                  <a:buFont typeface="Arial"/>
                  <a:buChar char="•"/>
                </a:pPr>
                <a:r>
                  <a:rPr lang="en-US" sz="3000" dirty="0" smtClean="0"/>
                  <a:t> Differential GPS (airplanes):	</a:t>
                </a:r>
                <a:r>
                  <a:rPr lang="en-US" sz="3000" dirty="0" smtClean="0">
                    <a:solidFill>
                      <a:srgbClr val="008000"/>
                    </a:solidFill>
                  </a:rPr>
                  <a:t>15cm error</a:t>
                </a:r>
              </a:p>
              <a:p>
                <a:pPr algn="l">
                  <a:buFont typeface="Arial"/>
                  <a:buChar char="•"/>
                </a:pPr>
                <a:endParaRPr lang="en-US" sz="3000" dirty="0" smtClean="0"/>
              </a:p>
              <a:p>
                <a:pPr algn="l">
                  <a:buFont typeface="Arial"/>
                  <a:buChar char="•"/>
                </a:pPr>
                <a:endParaRPr lang="en-US" sz="3000" dirty="0" smtClean="0"/>
              </a:p>
              <a:p>
                <a:pPr algn="l">
                  <a:buFont typeface="Arial"/>
                  <a:buChar char="•"/>
                </a:pPr>
                <a:r>
                  <a:rPr lang="en-US" sz="3000" dirty="0" smtClean="0"/>
                  <a:t> For drone orientation (&lt;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000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3000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∘</m:t>
                        </m:r>
                      </m:sup>
                    </m:sSup>
                  </m:oMath>
                </a14:m>
                <a:r>
                  <a:rPr lang="en-US" sz="3000" dirty="0" smtClean="0"/>
                  <a:t> ): </a:t>
                </a:r>
                <a:r>
                  <a:rPr lang="en-US" sz="3000" dirty="0" smtClean="0">
                    <a:solidFill>
                      <a:srgbClr val="FF0000"/>
                    </a:solidFill>
                  </a:rPr>
                  <a:t>~2cm error</a:t>
                </a:r>
                <a:endParaRPr lang="en-US" sz="3000" dirty="0">
                  <a:solidFill>
                    <a:srgbClr val="FF0000"/>
                  </a:solidFill>
                </a:endParaRPr>
              </a:p>
            </p:txBody>
          </p:sp>
        </mc:Choice>
        <mc:Fallback xmlns:mv="urn:schemas-microsoft-com:mac:vml" xmlns="">
          <p:sp>
            <p:nvSpPr>
              <p:cNvPr id="5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077" y="595114"/>
                <a:ext cx="8229600" cy="4359374"/>
              </a:xfrm>
              <a:prstGeom prst="rect">
                <a:avLst/>
              </a:prstGeom>
              <a:blipFill rotWithShape="0">
                <a:blip r:embed="rId3"/>
                <a:stretch>
                  <a:fillRect l="-1481" b="-8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17"/>
          <p:cNvGrpSpPr/>
          <p:nvPr/>
        </p:nvGrpSpPr>
        <p:grpSpPr>
          <a:xfrm>
            <a:off x="0" y="-49160"/>
            <a:ext cx="9144000" cy="591791"/>
            <a:chOff x="1" y="6266209"/>
            <a:chExt cx="9144000" cy="591791"/>
          </a:xfrm>
        </p:grpSpPr>
        <p:sp>
          <p:nvSpPr>
            <p:cNvPr id="4" name="Rectangle 3"/>
            <p:cNvSpPr/>
            <p:nvPr/>
          </p:nvSpPr>
          <p:spPr>
            <a:xfrm>
              <a:off x="1" y="6266209"/>
              <a:ext cx="9144000" cy="59179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" y="6324621"/>
              <a:ext cx="853375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solidFill>
                    <a:srgbClr val="E7E6E6"/>
                  </a:solidFill>
                  <a:latin typeface="Lucida Bright"/>
                  <a:cs typeface="Lucida Bright"/>
                </a:rPr>
                <a:t>  Some background on GPS</a:t>
              </a:r>
              <a:endParaRPr lang="en-US" sz="2400" dirty="0">
                <a:solidFill>
                  <a:srgbClr val="E7E6E6"/>
                </a:solidFill>
                <a:latin typeface="Lucida Bright"/>
                <a:cs typeface="Lucida Bright"/>
              </a:endParaRPr>
            </a:p>
          </p:txBody>
        </p:sp>
      </p:grpSp>
      <p:cxnSp>
        <p:nvCxnSpPr>
          <p:cNvPr id="8" name="Straight Connector 7"/>
          <p:cNvCxnSpPr/>
          <p:nvPr/>
        </p:nvCxnSpPr>
        <p:spPr bwMode="auto">
          <a:xfrm>
            <a:off x="12573" y="3898202"/>
            <a:ext cx="9144000" cy="2515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068990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88650" y="2795714"/>
            <a:ext cx="8229600" cy="142943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Lucida Bright"/>
                <a:ea typeface="+mj-ea"/>
                <a:cs typeface="Lucida Bright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000" dirty="0" smtClean="0"/>
              <a:t>A brief review of GPS literature</a:t>
            </a:r>
          </a:p>
          <a:p>
            <a:pPr>
              <a:spcAft>
                <a:spcPts val="600"/>
              </a:spcAft>
            </a:pPr>
            <a:r>
              <a:rPr lang="en-US" sz="2400" dirty="0" smtClean="0">
                <a:solidFill>
                  <a:schemeClr val="bg2"/>
                </a:solidFill>
              </a:rPr>
              <a:t>(300 km to 15 cm)</a:t>
            </a:r>
            <a:r>
              <a:rPr lang="en-US" sz="2400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63926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201" b="8054"/>
          <a:stretch>
            <a:fillRect/>
          </a:stretch>
        </p:blipFill>
        <p:spPr bwMode="auto">
          <a:xfrm>
            <a:off x="6830618" y="3708820"/>
            <a:ext cx="789651" cy="5477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7" name="Group 26"/>
          <p:cNvGrpSpPr/>
          <p:nvPr/>
        </p:nvGrpSpPr>
        <p:grpSpPr>
          <a:xfrm rot="19254166">
            <a:off x="1457804" y="1120509"/>
            <a:ext cx="1121676" cy="713834"/>
            <a:chOff x="4717948" y="1233599"/>
            <a:chExt cx="1257812" cy="892405"/>
          </a:xfrm>
          <a:solidFill>
            <a:srgbClr val="FF0000"/>
          </a:solidFill>
        </p:grpSpPr>
        <p:sp>
          <p:nvSpPr>
            <p:cNvPr id="32" name="Rectangle 31"/>
            <p:cNvSpPr/>
            <p:nvPr/>
          </p:nvSpPr>
          <p:spPr>
            <a:xfrm>
              <a:off x="5205726" y="1233599"/>
              <a:ext cx="282256" cy="412978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>
              <a:off x="5085856" y="1641050"/>
              <a:ext cx="521997" cy="226235"/>
            </a:xfrm>
            <a:prstGeom prst="ellipse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4717948" y="1361503"/>
              <a:ext cx="411480" cy="210312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5564280" y="1357265"/>
              <a:ext cx="411480" cy="210312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4999382" y="1432944"/>
              <a:ext cx="694944" cy="76253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7" name="Straight Connector 36"/>
            <p:cNvCxnSpPr/>
            <p:nvPr/>
          </p:nvCxnSpPr>
          <p:spPr>
            <a:xfrm flipH="1">
              <a:off x="5348050" y="1744622"/>
              <a:ext cx="1405" cy="311315"/>
            </a:xfrm>
            <a:prstGeom prst="line">
              <a:avLst/>
            </a:prstGeom>
            <a:grpFill/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Oval 38"/>
            <p:cNvSpPr/>
            <p:nvPr/>
          </p:nvSpPr>
          <p:spPr>
            <a:xfrm>
              <a:off x="5292459" y="2022446"/>
              <a:ext cx="103172" cy="103558"/>
            </a:xfrm>
            <a:prstGeom prst="ellipse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8" name="Straight Connector 27"/>
          <p:cNvCxnSpPr/>
          <p:nvPr/>
        </p:nvCxnSpPr>
        <p:spPr>
          <a:xfrm>
            <a:off x="2395216" y="1948335"/>
            <a:ext cx="4399936" cy="1615043"/>
          </a:xfrm>
          <a:prstGeom prst="line">
            <a:avLst/>
          </a:prstGeom>
          <a:ln w="25400" cap="flat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  <a:headEnd type="none" w="med" len="med"/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2385384" y="1557766"/>
            <a:ext cx="19665" cy="2483291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6795152" y="1557765"/>
            <a:ext cx="19665" cy="2483291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 rot="1208773">
            <a:off x="3983707" y="2321034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GPS Signal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572A2A7-F496-4C1D-903A-5CBAC5D3243C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  <p:grpSp>
        <p:nvGrpSpPr>
          <p:cNvPr id="48" name="Group 47"/>
          <p:cNvGrpSpPr/>
          <p:nvPr/>
        </p:nvGrpSpPr>
        <p:grpSpPr>
          <a:xfrm>
            <a:off x="-1229090" y="1774523"/>
            <a:ext cx="3672546" cy="1515077"/>
            <a:chOff x="447524" y="1563588"/>
            <a:chExt cx="3672546" cy="1515077"/>
          </a:xfrm>
        </p:grpSpPr>
        <p:sp>
          <p:nvSpPr>
            <p:cNvPr id="10" name="TextBox 9"/>
            <p:cNvSpPr txBox="1">
              <a:spLocks noRot="1" noChangeAspect="1" noMove="1" noResize="1" noEditPoints="1" noAdjustHandles="1" noChangeArrowheads="1" noChangeShapeType="1" noTextEdit="1"/>
            </p:cNvSpPr>
            <p:nvPr/>
          </p:nvSpPr>
          <p:spPr>
            <a:xfrm>
              <a:off x="2689037" y="1563588"/>
              <a:ext cx="1431033" cy="369332"/>
            </a:xfrm>
            <a:prstGeom prst="rect">
              <a:avLst/>
            </a:prstGeom>
            <a:blipFill rotWithShape="0">
              <a:blip r:embed="rId4"/>
              <a:stretch>
                <a:fillRect b="-13115"/>
              </a:stretch>
            </a:blipFill>
          </p:spPr>
          <p:txBody>
            <a:bodyPr/>
            <a:lstStyle/>
            <a:p>
              <a:r>
                <a:rPr lang="en-US">
                  <a:noFill/>
                </a:rPr>
                <a:t> </a:t>
              </a: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447524" y="2709333"/>
              <a:ext cx="2429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.</a:t>
              </a:r>
            </a:p>
          </p:txBody>
        </p:sp>
      </p:grpSp>
      <p:sp>
        <p:nvSpPr>
          <p:cNvPr id="44" name="TextBox 43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6871307" y="3435018"/>
            <a:ext cx="1442510" cy="369332"/>
          </a:xfrm>
          <a:prstGeom prst="rect">
            <a:avLst/>
          </a:prstGeom>
          <a:blipFill rotWithShape="0">
            <a:blip r:embed="rId5"/>
            <a:stretch>
              <a:fillRect b="-13115"/>
            </a:stretch>
          </a:blipFill>
        </p:spPr>
        <p:txBody>
          <a:bodyPr/>
          <a:lstStyle/>
          <a:p>
            <a:r>
              <a:rPr lang="en-US">
                <a:noFill/>
              </a:rPr>
              <a:t> </a:t>
            </a:r>
          </a:p>
        </p:txBody>
      </p:sp>
      <p:grpSp>
        <p:nvGrpSpPr>
          <p:cNvPr id="51" name="Group 17"/>
          <p:cNvGrpSpPr/>
          <p:nvPr/>
        </p:nvGrpSpPr>
        <p:grpSpPr>
          <a:xfrm>
            <a:off x="0" y="-49160"/>
            <a:ext cx="9144000" cy="591791"/>
            <a:chOff x="1" y="6266209"/>
            <a:chExt cx="9144000" cy="591791"/>
          </a:xfrm>
        </p:grpSpPr>
        <p:sp>
          <p:nvSpPr>
            <p:cNvPr id="52" name="Rectangle 51"/>
            <p:cNvSpPr/>
            <p:nvPr/>
          </p:nvSpPr>
          <p:spPr>
            <a:xfrm>
              <a:off x="1" y="6266209"/>
              <a:ext cx="9144000" cy="59179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2" y="6324621"/>
              <a:ext cx="853375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solidFill>
                    <a:srgbClr val="E7E6E6"/>
                  </a:solidFill>
                  <a:latin typeface="Lucida Bright"/>
                  <a:cs typeface="Lucida Bright"/>
                </a:rPr>
                <a:t>  Basic GPS Localization</a:t>
              </a:r>
              <a:endParaRPr lang="en-US" sz="2400" dirty="0">
                <a:solidFill>
                  <a:srgbClr val="E7E6E6"/>
                </a:solidFill>
                <a:latin typeface="Lucida Bright"/>
                <a:cs typeface="Lucida Br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63148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201" b="8054"/>
          <a:stretch>
            <a:fillRect/>
          </a:stretch>
        </p:blipFill>
        <p:spPr bwMode="auto">
          <a:xfrm>
            <a:off x="6830618" y="3708820"/>
            <a:ext cx="789651" cy="5477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26"/>
          <p:cNvGrpSpPr/>
          <p:nvPr/>
        </p:nvGrpSpPr>
        <p:grpSpPr>
          <a:xfrm rot="19254166">
            <a:off x="1457804" y="1120509"/>
            <a:ext cx="1121676" cy="713834"/>
            <a:chOff x="4717948" y="1233599"/>
            <a:chExt cx="1257812" cy="892405"/>
          </a:xfrm>
          <a:solidFill>
            <a:srgbClr val="FF0000"/>
          </a:solidFill>
        </p:grpSpPr>
        <p:sp>
          <p:nvSpPr>
            <p:cNvPr id="32" name="Rectangle 31"/>
            <p:cNvSpPr/>
            <p:nvPr/>
          </p:nvSpPr>
          <p:spPr>
            <a:xfrm>
              <a:off x="5205726" y="1233599"/>
              <a:ext cx="282256" cy="412978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>
              <a:off x="5085856" y="1641050"/>
              <a:ext cx="521997" cy="226235"/>
            </a:xfrm>
            <a:prstGeom prst="ellipse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4717948" y="1361503"/>
              <a:ext cx="411480" cy="210312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5564280" y="1357265"/>
              <a:ext cx="411480" cy="210312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4999382" y="1432944"/>
              <a:ext cx="694944" cy="76253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7" name="Straight Connector 36"/>
            <p:cNvCxnSpPr/>
            <p:nvPr/>
          </p:nvCxnSpPr>
          <p:spPr>
            <a:xfrm flipH="1">
              <a:off x="5348050" y="1744622"/>
              <a:ext cx="1405" cy="311315"/>
            </a:xfrm>
            <a:prstGeom prst="line">
              <a:avLst/>
            </a:prstGeom>
            <a:grpFill/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Oval 38"/>
            <p:cNvSpPr/>
            <p:nvPr/>
          </p:nvSpPr>
          <p:spPr>
            <a:xfrm>
              <a:off x="5292459" y="2022446"/>
              <a:ext cx="103172" cy="103558"/>
            </a:xfrm>
            <a:prstGeom prst="ellipse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8" name="Straight Connector 27"/>
          <p:cNvCxnSpPr/>
          <p:nvPr/>
        </p:nvCxnSpPr>
        <p:spPr>
          <a:xfrm>
            <a:off x="2395216" y="1948335"/>
            <a:ext cx="4399936" cy="1615043"/>
          </a:xfrm>
          <a:prstGeom prst="line">
            <a:avLst/>
          </a:prstGeom>
          <a:ln w="25400" cap="flat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  <a:headEnd type="none" w="med" len="med"/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2385384" y="1557766"/>
            <a:ext cx="19665" cy="2483291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6795152" y="1557765"/>
            <a:ext cx="19665" cy="2483291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 rot="1208773">
            <a:off x="3983707" y="2321034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GPS Signal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572A2A7-F496-4C1D-903A-5CBAC5D3243C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  <p:grpSp>
        <p:nvGrpSpPr>
          <p:cNvPr id="3" name="Group 47"/>
          <p:cNvGrpSpPr/>
          <p:nvPr/>
        </p:nvGrpSpPr>
        <p:grpSpPr>
          <a:xfrm>
            <a:off x="-1229090" y="1774523"/>
            <a:ext cx="3672546" cy="1515077"/>
            <a:chOff x="447524" y="1563588"/>
            <a:chExt cx="3672546" cy="1515077"/>
          </a:xfrm>
        </p:grpSpPr>
        <p:sp>
          <p:nvSpPr>
            <p:cNvPr id="10" name="TextBox 9"/>
            <p:cNvSpPr txBox="1">
              <a:spLocks noRot="1" noChangeAspect="1" noMove="1" noResize="1" noEditPoints="1" noAdjustHandles="1" noChangeArrowheads="1" noChangeShapeType="1" noTextEdit="1"/>
            </p:cNvSpPr>
            <p:nvPr/>
          </p:nvSpPr>
          <p:spPr>
            <a:xfrm>
              <a:off x="2689037" y="1563588"/>
              <a:ext cx="1431033" cy="369332"/>
            </a:xfrm>
            <a:prstGeom prst="rect">
              <a:avLst/>
            </a:prstGeom>
            <a:blipFill rotWithShape="0">
              <a:blip r:embed="rId5"/>
              <a:stretch>
                <a:fillRect b="-13115"/>
              </a:stretch>
            </a:blipFill>
          </p:spPr>
          <p:txBody>
            <a:bodyPr/>
            <a:lstStyle/>
            <a:p>
              <a:r>
                <a:rPr lang="en-US">
                  <a:noFill/>
                </a:rPr>
                <a:t> </a:t>
              </a: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447524" y="2709333"/>
              <a:ext cx="2429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.</a:t>
              </a:r>
            </a:p>
          </p:txBody>
        </p:sp>
      </p:grpSp>
      <p:sp>
        <p:nvSpPr>
          <p:cNvPr id="44" name="TextBox 43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6871307" y="3435018"/>
            <a:ext cx="1442510" cy="369332"/>
          </a:xfrm>
          <a:prstGeom prst="rect">
            <a:avLst/>
          </a:prstGeom>
          <a:blipFill rotWithShape="0">
            <a:blip r:embed="rId6"/>
            <a:stretch>
              <a:fillRect b="-13115"/>
            </a:stretch>
          </a:blipFill>
        </p:spPr>
        <p:txBody>
          <a:bodyPr/>
          <a:lstStyle/>
          <a:p>
            <a:r>
              <a:rPr lang="en-US">
                <a:noFill/>
              </a:rPr>
              <a:t> </a:t>
            </a:r>
          </a:p>
        </p:txBody>
      </p:sp>
      <p:grpSp>
        <p:nvGrpSpPr>
          <p:cNvPr id="4" name="Group 17"/>
          <p:cNvGrpSpPr/>
          <p:nvPr/>
        </p:nvGrpSpPr>
        <p:grpSpPr>
          <a:xfrm>
            <a:off x="0" y="-49160"/>
            <a:ext cx="9144000" cy="591791"/>
            <a:chOff x="1" y="6266209"/>
            <a:chExt cx="9144000" cy="591791"/>
          </a:xfrm>
        </p:grpSpPr>
        <p:sp>
          <p:nvSpPr>
            <p:cNvPr id="52" name="Rectangle 51"/>
            <p:cNvSpPr/>
            <p:nvPr/>
          </p:nvSpPr>
          <p:spPr>
            <a:xfrm>
              <a:off x="1" y="6266209"/>
              <a:ext cx="9144000" cy="59179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2" y="6324621"/>
              <a:ext cx="853375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solidFill>
                    <a:srgbClr val="E7E6E6"/>
                  </a:solidFill>
                  <a:latin typeface="Lucida Bright"/>
                  <a:cs typeface="Lucida Bright"/>
                </a:rPr>
                <a:t>  Basic GPS Localization</a:t>
              </a:r>
              <a:endParaRPr lang="en-US" sz="2400" dirty="0">
                <a:solidFill>
                  <a:srgbClr val="E7E6E6"/>
                </a:solidFill>
                <a:latin typeface="Lucida Bright"/>
                <a:cs typeface="Lucida Bright"/>
              </a:endParaRPr>
            </a:p>
          </p:txBody>
        </p:sp>
      </p:grpSp>
      <p:graphicFrame>
        <p:nvGraphicFramePr>
          <p:cNvPr id="54" name="Object 53"/>
          <p:cNvGraphicFramePr>
            <a:graphicFrameLocks noChangeAspect="1"/>
          </p:cNvGraphicFramePr>
          <p:nvPr/>
        </p:nvGraphicFramePr>
        <p:xfrm>
          <a:off x="2530880" y="4086225"/>
          <a:ext cx="4165600" cy="595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480" name="Equation" r:id="rId7" imgW="1422400" imgH="203200" progId="Equation.3">
                  <p:embed/>
                </p:oleObj>
              </mc:Choice>
              <mc:Fallback>
                <p:oleObj name="Equation" r:id="rId7" imgW="1422400" imgH="203200" progId="Equation.3">
                  <p:embed/>
                  <p:pic>
                    <p:nvPicPr>
                      <p:cNvPr id="0" name="Picture 18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30880" y="4086225"/>
                        <a:ext cx="4165600" cy="5953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TextBox 23"/>
          <p:cNvSpPr txBox="1"/>
          <p:nvPr/>
        </p:nvSpPr>
        <p:spPr>
          <a:xfrm>
            <a:off x="-161868" y="4802487"/>
            <a:ext cx="9475518" cy="400110"/>
          </a:xfrm>
          <a:prstGeom prst="rect">
            <a:avLst/>
          </a:prstGeom>
          <a:solidFill>
            <a:srgbClr val="FFB80D"/>
          </a:solidFill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000">
                <a:latin typeface="Lucida Bright"/>
                <a:cs typeface="Lucida Bright"/>
              </a:rPr>
              <a:t>   However, 3D location needs 3 equations … hence, use 3 satellites</a:t>
            </a:r>
          </a:p>
        </p:txBody>
      </p:sp>
    </p:spTree>
    <p:extLst>
      <p:ext uri="{BB962C8B-B14F-4D97-AF65-F5344CB8AC3E}">
        <p14:creationId xmlns:p14="http://schemas.microsoft.com/office/powerpoint/2010/main" val="1663148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201" b="8054"/>
          <a:stretch>
            <a:fillRect/>
          </a:stretch>
        </p:blipFill>
        <p:spPr bwMode="auto">
          <a:xfrm>
            <a:off x="6830618" y="3708820"/>
            <a:ext cx="789651" cy="5477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26"/>
          <p:cNvGrpSpPr/>
          <p:nvPr/>
        </p:nvGrpSpPr>
        <p:grpSpPr>
          <a:xfrm rot="19254166">
            <a:off x="1457804" y="1120509"/>
            <a:ext cx="1121676" cy="713834"/>
            <a:chOff x="4717948" y="1233599"/>
            <a:chExt cx="1257812" cy="892405"/>
          </a:xfrm>
          <a:solidFill>
            <a:srgbClr val="FF0000"/>
          </a:solidFill>
        </p:grpSpPr>
        <p:sp>
          <p:nvSpPr>
            <p:cNvPr id="32" name="Rectangle 31"/>
            <p:cNvSpPr/>
            <p:nvPr/>
          </p:nvSpPr>
          <p:spPr>
            <a:xfrm>
              <a:off x="5205726" y="1233599"/>
              <a:ext cx="282256" cy="412978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>
              <a:off x="5085856" y="1641050"/>
              <a:ext cx="521997" cy="226235"/>
            </a:xfrm>
            <a:prstGeom prst="ellipse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4717948" y="1361503"/>
              <a:ext cx="411480" cy="210312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5564280" y="1357265"/>
              <a:ext cx="411480" cy="210312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4999382" y="1432944"/>
              <a:ext cx="694944" cy="76253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7" name="Straight Connector 36"/>
            <p:cNvCxnSpPr/>
            <p:nvPr/>
          </p:nvCxnSpPr>
          <p:spPr>
            <a:xfrm flipH="1">
              <a:off x="5348050" y="1744622"/>
              <a:ext cx="1405" cy="311315"/>
            </a:xfrm>
            <a:prstGeom prst="line">
              <a:avLst/>
            </a:prstGeom>
            <a:grpFill/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Oval 38"/>
            <p:cNvSpPr/>
            <p:nvPr/>
          </p:nvSpPr>
          <p:spPr>
            <a:xfrm>
              <a:off x="5292459" y="2022446"/>
              <a:ext cx="103172" cy="103558"/>
            </a:xfrm>
            <a:prstGeom prst="ellipse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8" name="Straight Connector 27"/>
          <p:cNvCxnSpPr/>
          <p:nvPr/>
        </p:nvCxnSpPr>
        <p:spPr>
          <a:xfrm>
            <a:off x="2395216" y="1948335"/>
            <a:ext cx="4399936" cy="1615043"/>
          </a:xfrm>
          <a:prstGeom prst="line">
            <a:avLst/>
          </a:prstGeom>
          <a:ln w="25400" cap="flat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  <a:headEnd type="none" w="med" len="med"/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2385384" y="1557766"/>
            <a:ext cx="19665" cy="2483291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6795152" y="1557765"/>
            <a:ext cx="19665" cy="2483291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 rot="1208773">
            <a:off x="3983707" y="2321034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GPS Signal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572A2A7-F496-4C1D-903A-5CBAC5D3243C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  <p:grpSp>
        <p:nvGrpSpPr>
          <p:cNvPr id="3" name="Group 47"/>
          <p:cNvGrpSpPr/>
          <p:nvPr/>
        </p:nvGrpSpPr>
        <p:grpSpPr>
          <a:xfrm>
            <a:off x="-1229090" y="1774523"/>
            <a:ext cx="3672546" cy="1515077"/>
            <a:chOff x="447524" y="1563588"/>
            <a:chExt cx="3672546" cy="1515077"/>
          </a:xfrm>
        </p:grpSpPr>
        <p:sp>
          <p:nvSpPr>
            <p:cNvPr id="10" name="TextBox 9"/>
            <p:cNvSpPr txBox="1">
              <a:spLocks noRot="1" noChangeAspect="1" noMove="1" noResize="1" noEditPoints="1" noAdjustHandles="1" noChangeArrowheads="1" noChangeShapeType="1" noTextEdit="1"/>
            </p:cNvSpPr>
            <p:nvPr/>
          </p:nvSpPr>
          <p:spPr>
            <a:xfrm>
              <a:off x="2689037" y="1563588"/>
              <a:ext cx="1431033" cy="369332"/>
            </a:xfrm>
            <a:prstGeom prst="rect">
              <a:avLst/>
            </a:prstGeom>
            <a:blipFill rotWithShape="0">
              <a:blip r:embed="rId5"/>
              <a:stretch>
                <a:fillRect b="-13115"/>
              </a:stretch>
            </a:blipFill>
          </p:spPr>
          <p:txBody>
            <a:bodyPr/>
            <a:lstStyle/>
            <a:p>
              <a:r>
                <a:rPr lang="en-US">
                  <a:noFill/>
                </a:rPr>
                <a:t> </a:t>
              </a: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447524" y="2709333"/>
              <a:ext cx="2429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.</a:t>
              </a:r>
            </a:p>
          </p:txBody>
        </p:sp>
      </p:grpSp>
      <p:sp>
        <p:nvSpPr>
          <p:cNvPr id="44" name="TextBox 43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6871307" y="3435018"/>
            <a:ext cx="1442510" cy="369332"/>
          </a:xfrm>
          <a:prstGeom prst="rect">
            <a:avLst/>
          </a:prstGeom>
          <a:blipFill rotWithShape="0">
            <a:blip r:embed="rId6"/>
            <a:stretch>
              <a:fillRect b="-13115"/>
            </a:stretch>
          </a:blipFill>
        </p:spPr>
        <p:txBody>
          <a:bodyPr/>
          <a:lstStyle/>
          <a:p>
            <a:r>
              <a:rPr lang="en-US">
                <a:noFill/>
              </a:rPr>
              <a:t> </a:t>
            </a:r>
          </a:p>
        </p:txBody>
      </p:sp>
      <p:grpSp>
        <p:nvGrpSpPr>
          <p:cNvPr id="4" name="Group 17"/>
          <p:cNvGrpSpPr/>
          <p:nvPr/>
        </p:nvGrpSpPr>
        <p:grpSpPr>
          <a:xfrm>
            <a:off x="0" y="-49160"/>
            <a:ext cx="9144000" cy="591791"/>
            <a:chOff x="1" y="6266209"/>
            <a:chExt cx="9144000" cy="591791"/>
          </a:xfrm>
        </p:grpSpPr>
        <p:sp>
          <p:nvSpPr>
            <p:cNvPr id="52" name="Rectangle 51"/>
            <p:cNvSpPr/>
            <p:nvPr/>
          </p:nvSpPr>
          <p:spPr>
            <a:xfrm>
              <a:off x="1" y="6266209"/>
              <a:ext cx="9144000" cy="59179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2" y="6324621"/>
              <a:ext cx="853375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solidFill>
                    <a:srgbClr val="E7E6E6"/>
                  </a:solidFill>
                  <a:latin typeface="Lucida Bright"/>
                  <a:cs typeface="Lucida Bright"/>
                </a:rPr>
                <a:t>  Basic GPS Localization</a:t>
              </a:r>
              <a:endParaRPr lang="en-US" sz="2400" dirty="0">
                <a:solidFill>
                  <a:srgbClr val="E7E6E6"/>
                </a:solidFill>
                <a:latin typeface="Lucida Bright"/>
                <a:cs typeface="Lucida Bright"/>
              </a:endParaRPr>
            </a:p>
          </p:txBody>
        </p:sp>
      </p:grpSp>
      <p:graphicFrame>
        <p:nvGraphicFramePr>
          <p:cNvPr id="54" name="Object 53"/>
          <p:cNvGraphicFramePr>
            <a:graphicFrameLocks noChangeAspect="1"/>
          </p:cNvGraphicFramePr>
          <p:nvPr/>
        </p:nvGraphicFramePr>
        <p:xfrm>
          <a:off x="2530880" y="4086225"/>
          <a:ext cx="4165600" cy="595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528" name="Equation" r:id="rId7" imgW="1422400" imgH="203200" progId="Equation.3">
                  <p:embed/>
                </p:oleObj>
              </mc:Choice>
              <mc:Fallback>
                <p:oleObj name="Equation" r:id="rId7" imgW="1422400" imgH="203200" progId="Equation.3">
                  <p:embed/>
                  <p:pic>
                    <p:nvPicPr>
                      <p:cNvPr id="0" name="Picture 18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30880" y="4086225"/>
                        <a:ext cx="4165600" cy="5953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TextBox 23"/>
          <p:cNvSpPr txBox="1"/>
          <p:nvPr/>
        </p:nvSpPr>
        <p:spPr>
          <a:xfrm>
            <a:off x="-161868" y="4802487"/>
            <a:ext cx="9475518" cy="400110"/>
          </a:xfrm>
          <a:prstGeom prst="rect">
            <a:avLst/>
          </a:prstGeom>
          <a:solidFill>
            <a:srgbClr val="FFB80D"/>
          </a:solidFill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000">
                <a:latin typeface="Lucida Bright"/>
                <a:cs typeface="Lucida Bright"/>
              </a:rPr>
              <a:t>   However, 3D location needs 3 equations … hence, use 3 satellites</a:t>
            </a:r>
          </a:p>
        </p:txBody>
      </p:sp>
      <p:grpSp>
        <p:nvGrpSpPr>
          <p:cNvPr id="25" name="Group 103"/>
          <p:cNvGrpSpPr/>
          <p:nvPr/>
        </p:nvGrpSpPr>
        <p:grpSpPr>
          <a:xfrm rot="18901307">
            <a:off x="3413359" y="738159"/>
            <a:ext cx="807562" cy="664077"/>
            <a:chOff x="4717948" y="1233599"/>
            <a:chExt cx="1257812" cy="892405"/>
          </a:xfrm>
          <a:solidFill>
            <a:schemeClr val="accent1"/>
          </a:solidFill>
        </p:grpSpPr>
        <p:sp>
          <p:nvSpPr>
            <p:cNvPr id="27" name="Rectangle 26"/>
            <p:cNvSpPr/>
            <p:nvPr/>
          </p:nvSpPr>
          <p:spPr>
            <a:xfrm>
              <a:off x="5205726" y="1233599"/>
              <a:ext cx="282256" cy="412978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/>
            <p:cNvSpPr/>
            <p:nvPr/>
          </p:nvSpPr>
          <p:spPr>
            <a:xfrm>
              <a:off x="5085856" y="1641050"/>
              <a:ext cx="521997" cy="226235"/>
            </a:xfrm>
            <a:prstGeom prst="ellipse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4717948" y="1361503"/>
              <a:ext cx="411480" cy="210312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5564280" y="1357265"/>
              <a:ext cx="411480" cy="210312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4999382" y="1432944"/>
              <a:ext cx="694944" cy="76253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" name="Straight Connector 39"/>
            <p:cNvCxnSpPr/>
            <p:nvPr/>
          </p:nvCxnSpPr>
          <p:spPr>
            <a:xfrm flipH="1">
              <a:off x="5348050" y="1744622"/>
              <a:ext cx="1405" cy="311315"/>
            </a:xfrm>
            <a:prstGeom prst="line">
              <a:avLst/>
            </a:prstGeom>
            <a:grpFill/>
            <a:ln w="254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Oval 40"/>
            <p:cNvSpPr/>
            <p:nvPr/>
          </p:nvSpPr>
          <p:spPr>
            <a:xfrm>
              <a:off x="5292459" y="2022446"/>
              <a:ext cx="103172" cy="103558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3" name="Group 104"/>
          <p:cNvGrpSpPr/>
          <p:nvPr/>
        </p:nvGrpSpPr>
        <p:grpSpPr>
          <a:xfrm rot="19077838">
            <a:off x="2690075" y="809704"/>
            <a:ext cx="807562" cy="664077"/>
            <a:chOff x="4717948" y="1233599"/>
            <a:chExt cx="1257812" cy="892405"/>
          </a:xfrm>
          <a:solidFill>
            <a:srgbClr val="FFC000"/>
          </a:solidFill>
        </p:grpSpPr>
        <p:sp>
          <p:nvSpPr>
            <p:cNvPr id="45" name="Rectangle 44"/>
            <p:cNvSpPr/>
            <p:nvPr/>
          </p:nvSpPr>
          <p:spPr>
            <a:xfrm>
              <a:off x="5205726" y="1233599"/>
              <a:ext cx="282256" cy="41297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/>
            <p:cNvSpPr/>
            <p:nvPr/>
          </p:nvSpPr>
          <p:spPr>
            <a:xfrm>
              <a:off x="5085856" y="1641050"/>
              <a:ext cx="521997" cy="226235"/>
            </a:xfrm>
            <a:prstGeom prst="ellipse">
              <a:avLst/>
            </a:prstGeom>
            <a:noFill/>
            <a:ln w="254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4717948" y="1361503"/>
              <a:ext cx="411480" cy="210312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5564280" y="1357265"/>
              <a:ext cx="411480" cy="210312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4999382" y="1432944"/>
              <a:ext cx="694944" cy="76253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1" name="Straight Connector 50"/>
            <p:cNvCxnSpPr/>
            <p:nvPr/>
          </p:nvCxnSpPr>
          <p:spPr>
            <a:xfrm flipH="1">
              <a:off x="5348050" y="1744622"/>
              <a:ext cx="1405" cy="311315"/>
            </a:xfrm>
            <a:prstGeom prst="line">
              <a:avLst/>
            </a:prstGeom>
            <a:grpFill/>
            <a:ln w="254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Oval 54"/>
            <p:cNvSpPr/>
            <p:nvPr/>
          </p:nvSpPr>
          <p:spPr>
            <a:xfrm>
              <a:off x="5292459" y="2022446"/>
              <a:ext cx="103172" cy="103558"/>
            </a:xfrm>
            <a:prstGeom prst="ellipse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63148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201" b="8054"/>
          <a:stretch>
            <a:fillRect/>
          </a:stretch>
        </p:blipFill>
        <p:spPr bwMode="auto">
          <a:xfrm>
            <a:off x="6830618" y="3708820"/>
            <a:ext cx="789651" cy="5477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26"/>
          <p:cNvGrpSpPr/>
          <p:nvPr/>
        </p:nvGrpSpPr>
        <p:grpSpPr>
          <a:xfrm rot="19254166">
            <a:off x="1457804" y="1120509"/>
            <a:ext cx="1121676" cy="713834"/>
            <a:chOff x="4717948" y="1233599"/>
            <a:chExt cx="1257812" cy="892405"/>
          </a:xfrm>
          <a:solidFill>
            <a:srgbClr val="FF0000"/>
          </a:solidFill>
        </p:grpSpPr>
        <p:sp>
          <p:nvSpPr>
            <p:cNvPr id="32" name="Rectangle 31"/>
            <p:cNvSpPr/>
            <p:nvPr/>
          </p:nvSpPr>
          <p:spPr>
            <a:xfrm>
              <a:off x="5205726" y="1233599"/>
              <a:ext cx="282256" cy="412978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>
              <a:off x="5085856" y="1641050"/>
              <a:ext cx="521997" cy="226235"/>
            </a:xfrm>
            <a:prstGeom prst="ellipse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4717948" y="1361503"/>
              <a:ext cx="411480" cy="210312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5564280" y="1357265"/>
              <a:ext cx="411480" cy="210312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4999382" y="1432944"/>
              <a:ext cx="694944" cy="76253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7" name="Straight Connector 36"/>
            <p:cNvCxnSpPr/>
            <p:nvPr/>
          </p:nvCxnSpPr>
          <p:spPr>
            <a:xfrm flipH="1">
              <a:off x="5348050" y="1744622"/>
              <a:ext cx="1405" cy="311315"/>
            </a:xfrm>
            <a:prstGeom prst="line">
              <a:avLst/>
            </a:prstGeom>
            <a:grpFill/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Oval 38"/>
            <p:cNvSpPr/>
            <p:nvPr/>
          </p:nvSpPr>
          <p:spPr>
            <a:xfrm>
              <a:off x="5292459" y="2022446"/>
              <a:ext cx="103172" cy="103558"/>
            </a:xfrm>
            <a:prstGeom prst="ellipse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8" name="Straight Connector 27"/>
          <p:cNvCxnSpPr/>
          <p:nvPr/>
        </p:nvCxnSpPr>
        <p:spPr>
          <a:xfrm>
            <a:off x="2395216" y="1948335"/>
            <a:ext cx="4399936" cy="1615043"/>
          </a:xfrm>
          <a:prstGeom prst="line">
            <a:avLst/>
          </a:prstGeom>
          <a:ln w="25400" cap="flat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  <a:headEnd type="none" w="med" len="med"/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2385384" y="1557766"/>
            <a:ext cx="19665" cy="2483291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6795152" y="1557765"/>
            <a:ext cx="19665" cy="2483291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 rot="1208773">
            <a:off x="3983707" y="2321034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GPS Signal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572A2A7-F496-4C1D-903A-5CBAC5D3243C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  <p:grpSp>
        <p:nvGrpSpPr>
          <p:cNvPr id="3" name="Group 47"/>
          <p:cNvGrpSpPr/>
          <p:nvPr/>
        </p:nvGrpSpPr>
        <p:grpSpPr>
          <a:xfrm>
            <a:off x="-1229090" y="1774523"/>
            <a:ext cx="3672546" cy="1515077"/>
            <a:chOff x="447524" y="1563588"/>
            <a:chExt cx="3672546" cy="1515077"/>
          </a:xfrm>
        </p:grpSpPr>
        <p:sp>
          <p:nvSpPr>
            <p:cNvPr id="10" name="TextBox 9"/>
            <p:cNvSpPr txBox="1">
              <a:spLocks noRot="1" noChangeAspect="1" noMove="1" noResize="1" noEditPoints="1" noAdjustHandles="1" noChangeArrowheads="1" noChangeShapeType="1" noTextEdit="1"/>
            </p:cNvSpPr>
            <p:nvPr/>
          </p:nvSpPr>
          <p:spPr>
            <a:xfrm>
              <a:off x="2689037" y="1563588"/>
              <a:ext cx="1431033" cy="369332"/>
            </a:xfrm>
            <a:prstGeom prst="rect">
              <a:avLst/>
            </a:prstGeom>
            <a:blipFill rotWithShape="0">
              <a:blip r:embed="rId5"/>
              <a:stretch>
                <a:fillRect b="-13115"/>
              </a:stretch>
            </a:blipFill>
          </p:spPr>
          <p:txBody>
            <a:bodyPr/>
            <a:lstStyle/>
            <a:p>
              <a:r>
                <a:rPr lang="en-US">
                  <a:noFill/>
                </a:rPr>
                <a:t> </a:t>
              </a: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447524" y="2709333"/>
              <a:ext cx="2429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.</a:t>
              </a:r>
            </a:p>
          </p:txBody>
        </p:sp>
      </p:grpSp>
      <p:sp>
        <p:nvSpPr>
          <p:cNvPr id="44" name="TextBox 43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6871307" y="3435018"/>
            <a:ext cx="1442510" cy="369332"/>
          </a:xfrm>
          <a:prstGeom prst="rect">
            <a:avLst/>
          </a:prstGeom>
          <a:blipFill rotWithShape="0">
            <a:blip r:embed="rId6"/>
            <a:stretch>
              <a:fillRect b="-13115"/>
            </a:stretch>
          </a:blipFill>
        </p:spPr>
        <p:txBody>
          <a:bodyPr/>
          <a:lstStyle/>
          <a:p>
            <a:r>
              <a:rPr lang="en-US">
                <a:noFill/>
              </a:rPr>
              <a:t> </a:t>
            </a:r>
          </a:p>
        </p:txBody>
      </p:sp>
      <p:grpSp>
        <p:nvGrpSpPr>
          <p:cNvPr id="4" name="Group 17"/>
          <p:cNvGrpSpPr/>
          <p:nvPr/>
        </p:nvGrpSpPr>
        <p:grpSpPr>
          <a:xfrm>
            <a:off x="0" y="-49160"/>
            <a:ext cx="9144000" cy="591791"/>
            <a:chOff x="1" y="6266209"/>
            <a:chExt cx="9144000" cy="591791"/>
          </a:xfrm>
        </p:grpSpPr>
        <p:sp>
          <p:nvSpPr>
            <p:cNvPr id="52" name="Rectangle 51"/>
            <p:cNvSpPr/>
            <p:nvPr/>
          </p:nvSpPr>
          <p:spPr>
            <a:xfrm>
              <a:off x="1" y="6266209"/>
              <a:ext cx="9144000" cy="59179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2" y="6324621"/>
              <a:ext cx="853375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solidFill>
                    <a:srgbClr val="E7E6E6"/>
                  </a:solidFill>
                  <a:latin typeface="Lucida Bright"/>
                  <a:cs typeface="Lucida Bright"/>
                </a:rPr>
                <a:t>  Basic GPS Localization</a:t>
              </a:r>
              <a:endParaRPr lang="en-US" sz="2400" dirty="0">
                <a:solidFill>
                  <a:srgbClr val="E7E6E6"/>
                </a:solidFill>
                <a:latin typeface="Lucida Bright"/>
                <a:cs typeface="Lucida Bright"/>
              </a:endParaRPr>
            </a:p>
          </p:txBody>
        </p:sp>
      </p:grpSp>
      <p:graphicFrame>
        <p:nvGraphicFramePr>
          <p:cNvPr id="54" name="Object 53"/>
          <p:cNvGraphicFramePr>
            <a:graphicFrameLocks noChangeAspect="1"/>
          </p:cNvGraphicFramePr>
          <p:nvPr/>
        </p:nvGraphicFramePr>
        <p:xfrm>
          <a:off x="2530880" y="4086225"/>
          <a:ext cx="4165600" cy="595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5577" name="Equation" r:id="rId7" imgW="1422400" imgH="203200" progId="Equation.3">
                  <p:embed/>
                </p:oleObj>
              </mc:Choice>
              <mc:Fallback>
                <p:oleObj name="Equation" r:id="rId7" imgW="1422400" imgH="203200" progId="Equation.3">
                  <p:embed/>
                  <p:pic>
                    <p:nvPicPr>
                      <p:cNvPr id="0" name="Picture 18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30880" y="4086225"/>
                        <a:ext cx="4165600" cy="5953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" name="Group 103"/>
          <p:cNvGrpSpPr/>
          <p:nvPr/>
        </p:nvGrpSpPr>
        <p:grpSpPr>
          <a:xfrm rot="18901307">
            <a:off x="3413359" y="738159"/>
            <a:ext cx="807562" cy="664077"/>
            <a:chOff x="4717948" y="1233599"/>
            <a:chExt cx="1257812" cy="892405"/>
          </a:xfrm>
          <a:solidFill>
            <a:schemeClr val="accent1"/>
          </a:solidFill>
        </p:grpSpPr>
        <p:sp>
          <p:nvSpPr>
            <p:cNvPr id="27" name="Rectangle 26"/>
            <p:cNvSpPr/>
            <p:nvPr/>
          </p:nvSpPr>
          <p:spPr>
            <a:xfrm>
              <a:off x="5205726" y="1233599"/>
              <a:ext cx="282256" cy="412978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/>
            <p:cNvSpPr/>
            <p:nvPr/>
          </p:nvSpPr>
          <p:spPr>
            <a:xfrm>
              <a:off x="5085856" y="1641050"/>
              <a:ext cx="521997" cy="226235"/>
            </a:xfrm>
            <a:prstGeom prst="ellipse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4717948" y="1361503"/>
              <a:ext cx="411480" cy="210312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5564280" y="1357265"/>
              <a:ext cx="411480" cy="210312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4999382" y="1432944"/>
              <a:ext cx="694944" cy="76253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" name="Straight Connector 39"/>
            <p:cNvCxnSpPr/>
            <p:nvPr/>
          </p:nvCxnSpPr>
          <p:spPr>
            <a:xfrm flipH="1">
              <a:off x="5348050" y="1744622"/>
              <a:ext cx="1405" cy="311315"/>
            </a:xfrm>
            <a:prstGeom prst="line">
              <a:avLst/>
            </a:prstGeom>
            <a:grpFill/>
            <a:ln w="254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Oval 40"/>
            <p:cNvSpPr/>
            <p:nvPr/>
          </p:nvSpPr>
          <p:spPr>
            <a:xfrm>
              <a:off x="5292459" y="2022446"/>
              <a:ext cx="103172" cy="103558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" name="Group 104"/>
          <p:cNvGrpSpPr/>
          <p:nvPr/>
        </p:nvGrpSpPr>
        <p:grpSpPr>
          <a:xfrm rot="19077838">
            <a:off x="2690075" y="809704"/>
            <a:ext cx="807562" cy="664077"/>
            <a:chOff x="4717948" y="1233599"/>
            <a:chExt cx="1257812" cy="892405"/>
          </a:xfrm>
          <a:solidFill>
            <a:srgbClr val="FFC000"/>
          </a:solidFill>
        </p:grpSpPr>
        <p:sp>
          <p:nvSpPr>
            <p:cNvPr id="45" name="Rectangle 44"/>
            <p:cNvSpPr/>
            <p:nvPr/>
          </p:nvSpPr>
          <p:spPr>
            <a:xfrm>
              <a:off x="5205726" y="1233599"/>
              <a:ext cx="282256" cy="41297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/>
            <p:cNvSpPr/>
            <p:nvPr/>
          </p:nvSpPr>
          <p:spPr>
            <a:xfrm>
              <a:off x="5085856" y="1641050"/>
              <a:ext cx="521997" cy="226235"/>
            </a:xfrm>
            <a:prstGeom prst="ellipse">
              <a:avLst/>
            </a:prstGeom>
            <a:noFill/>
            <a:ln w="254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4717948" y="1361503"/>
              <a:ext cx="411480" cy="210312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5564280" y="1357265"/>
              <a:ext cx="411480" cy="210312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4999382" y="1432944"/>
              <a:ext cx="694944" cy="76253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1" name="Straight Connector 50"/>
            <p:cNvCxnSpPr/>
            <p:nvPr/>
          </p:nvCxnSpPr>
          <p:spPr>
            <a:xfrm flipH="1">
              <a:off x="5348050" y="1744622"/>
              <a:ext cx="1405" cy="311315"/>
            </a:xfrm>
            <a:prstGeom prst="line">
              <a:avLst/>
            </a:prstGeom>
            <a:grpFill/>
            <a:ln w="254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Oval 54"/>
            <p:cNvSpPr/>
            <p:nvPr/>
          </p:nvSpPr>
          <p:spPr>
            <a:xfrm>
              <a:off x="5292459" y="2022446"/>
              <a:ext cx="103172" cy="103558"/>
            </a:xfrm>
            <a:prstGeom prst="ellipse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3" name="Group 54"/>
          <p:cNvGrpSpPr/>
          <p:nvPr/>
        </p:nvGrpSpPr>
        <p:grpSpPr>
          <a:xfrm>
            <a:off x="-3399203" y="3785444"/>
            <a:ext cx="8068489" cy="2664749"/>
            <a:chOff x="-747078" y="3847702"/>
            <a:chExt cx="6759921" cy="197104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TextBox 97"/>
                <p:cNvSpPr txBox="1"/>
                <p:nvPr/>
              </p:nvSpPr>
              <p:spPr>
                <a:xfrm>
                  <a:off x="3713111" y="5033465"/>
                  <a:ext cx="2299732" cy="78528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charset="0"/>
                                </a:rPr>
                              </m:ctrlPr>
                            </m:mPr>
                            <m:mr>
                              <m:e/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/>
                            </m:mr>
                            <m:mr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/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/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</m:eqArr>
                        </m:e>
                      </m:d>
                    </m:oMath>
                  </a14:m>
                  <a:r>
                    <a:rPr lang="en-US" dirty="0" smtClean="0"/>
                    <a:t> = </a:t>
                  </a:r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a14:m>
                  <a:endParaRPr lang="en-US" dirty="0"/>
                </a:p>
              </p:txBody>
            </p:sp>
          </mc:Choice>
          <mc:Fallback xmlns:mv="urn:schemas-microsoft-com:mac:vml" xmlns="">
            <p:sp>
              <p:nvSpPr>
                <p:cNvPr id="56" name="TextBox 5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13111" y="5033465"/>
                  <a:ext cx="2299732" cy="785280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7" name="TextBox 56"/>
            <p:cNvSpPr txBox="1"/>
            <p:nvPr/>
          </p:nvSpPr>
          <p:spPr>
            <a:xfrm>
              <a:off x="-747078" y="3847702"/>
              <a:ext cx="242938" cy="273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.</a:t>
              </a:r>
            </a:p>
          </p:txBody>
        </p:sp>
      </p:grpSp>
      <p:sp>
        <p:nvSpPr>
          <p:cNvPr id="58" name="Rounded Rectangle 57"/>
          <p:cNvSpPr/>
          <p:nvPr/>
        </p:nvSpPr>
        <p:spPr>
          <a:xfrm>
            <a:off x="1968764" y="5376874"/>
            <a:ext cx="1157960" cy="857804"/>
          </a:xfrm>
          <a:prstGeom prst="round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700" dirty="0" smtClean="0">
                <a:solidFill>
                  <a:prstClr val="black"/>
                </a:solidFill>
              </a:rPr>
              <a:t>Satellite 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700" dirty="0" smtClean="0">
                <a:solidFill>
                  <a:prstClr val="black"/>
                </a:solidFill>
              </a:rPr>
              <a:t>Geometry 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700" dirty="0" smtClean="0">
                <a:solidFill>
                  <a:prstClr val="black"/>
                </a:solidFill>
              </a:rPr>
              <a:t>Matrix</a:t>
            </a:r>
            <a:endParaRPr lang="en-US" sz="1700" dirty="0">
              <a:solidFill>
                <a:prstClr val="black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-161868" y="4802487"/>
            <a:ext cx="9475518" cy="400110"/>
          </a:xfrm>
          <a:prstGeom prst="rect">
            <a:avLst/>
          </a:prstGeom>
          <a:solidFill>
            <a:srgbClr val="FFB80D"/>
          </a:solidFill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000">
                <a:latin typeface="Lucida Bright"/>
                <a:cs typeface="Lucida Bright"/>
              </a:rPr>
              <a:t>   However, 3D location needs 3 equations … hence, use 3 satellites</a:t>
            </a:r>
          </a:p>
        </p:txBody>
      </p:sp>
      <p:grpSp>
        <p:nvGrpSpPr>
          <p:cNvPr id="62" name="Group 61"/>
          <p:cNvGrpSpPr/>
          <p:nvPr/>
        </p:nvGrpSpPr>
        <p:grpSpPr>
          <a:xfrm>
            <a:off x="3747873" y="5479808"/>
            <a:ext cx="5129978" cy="1225654"/>
            <a:chOff x="3747873" y="5479808"/>
            <a:chExt cx="5129978" cy="1225654"/>
          </a:xfrm>
        </p:grpSpPr>
        <p:sp>
          <p:nvSpPr>
            <p:cNvPr id="60" name="TextBox 59"/>
            <p:cNvSpPr txBox="1"/>
            <p:nvPr/>
          </p:nvSpPr>
          <p:spPr>
            <a:xfrm>
              <a:off x="5329201" y="5479808"/>
              <a:ext cx="3548650" cy="646331"/>
            </a:xfrm>
            <a:prstGeom prst="rect">
              <a:avLst/>
            </a:prstGeom>
            <a:solidFill>
              <a:srgbClr val="FF1C2C"/>
            </a:solidFill>
            <a:effectLst>
              <a:outerShdw blurRad="50800" dist="38100" dir="2700000">
                <a:srgbClr val="000000">
                  <a:alpha val="43000"/>
                </a:srgb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chemeClr val="bg1"/>
                  </a:solidFill>
                  <a:latin typeface="Lucida Bright"/>
                  <a:cs typeface="Lucida Bright"/>
                </a:rPr>
                <a:t>300 Km of error </a:t>
              </a:r>
            </a:p>
            <a:p>
              <a:pPr algn="ctr"/>
              <a:r>
                <a:rPr lang="en-US">
                  <a:solidFill>
                    <a:schemeClr val="bg1"/>
                  </a:solidFill>
                  <a:latin typeface="Lucida Bright"/>
                  <a:cs typeface="Lucida Bright"/>
                </a:rPr>
                <a:t>due to unsynchronized clocks</a:t>
              </a:r>
            </a:p>
          </p:txBody>
        </p:sp>
        <p:sp>
          <p:nvSpPr>
            <p:cNvPr id="61" name="Freeform 60"/>
            <p:cNvSpPr/>
            <p:nvPr/>
          </p:nvSpPr>
          <p:spPr>
            <a:xfrm>
              <a:off x="3747873" y="5852492"/>
              <a:ext cx="1531522" cy="852970"/>
            </a:xfrm>
            <a:custGeom>
              <a:avLst/>
              <a:gdLst>
                <a:gd name="connsiteX0" fmla="*/ 0 w 1531522"/>
                <a:gd name="connsiteY0" fmla="*/ 684866 h 852970"/>
                <a:gd name="connsiteX1" fmla="*/ 1033466 w 1531522"/>
                <a:gd name="connsiteY1" fmla="*/ 759579 h 852970"/>
                <a:gd name="connsiteX2" fmla="*/ 1245140 w 1531522"/>
                <a:gd name="connsiteY2" fmla="*/ 124521 h 852970"/>
                <a:gd name="connsiteX3" fmla="*/ 1531522 w 1531522"/>
                <a:gd name="connsiteY3" fmla="*/ 12452 h 852970"/>
                <a:gd name="connsiteX0" fmla="*/ 0 w 1531522"/>
                <a:gd name="connsiteY0" fmla="*/ 684866 h 852970"/>
                <a:gd name="connsiteX1" fmla="*/ 1033466 w 1531522"/>
                <a:gd name="connsiteY1" fmla="*/ 759579 h 852970"/>
                <a:gd name="connsiteX2" fmla="*/ 1245140 w 1531522"/>
                <a:gd name="connsiteY2" fmla="*/ 124521 h 852970"/>
                <a:gd name="connsiteX3" fmla="*/ 1531522 w 1531522"/>
                <a:gd name="connsiteY3" fmla="*/ 12452 h 852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1522" h="852970">
                  <a:moveTo>
                    <a:pt x="0" y="684866"/>
                  </a:moveTo>
                  <a:cubicBezTo>
                    <a:pt x="412971" y="768918"/>
                    <a:pt x="825943" y="852970"/>
                    <a:pt x="1033466" y="759579"/>
                  </a:cubicBezTo>
                  <a:cubicBezTo>
                    <a:pt x="1240989" y="666188"/>
                    <a:pt x="1162131" y="249042"/>
                    <a:pt x="1245140" y="124521"/>
                  </a:cubicBezTo>
                  <a:cubicBezTo>
                    <a:pt x="1328149" y="0"/>
                    <a:pt x="1531522" y="12452"/>
                    <a:pt x="1531522" y="12452"/>
                  </a:cubicBezTo>
                </a:path>
              </a:pathLst>
            </a:custGeom>
            <a:ln w="28575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triangle" w="lg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63148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/>
          <p:cNvSpPr/>
          <p:nvPr/>
        </p:nvSpPr>
        <p:spPr>
          <a:xfrm>
            <a:off x="6213251" y="4482757"/>
            <a:ext cx="1270042" cy="597702"/>
          </a:xfrm>
          <a:prstGeom prst="rect">
            <a:avLst/>
          </a:prstGeom>
          <a:solidFill>
            <a:srgbClr val="CDFF9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201" b="8054"/>
          <a:stretch>
            <a:fillRect/>
          </a:stretch>
        </p:blipFill>
        <p:spPr bwMode="auto">
          <a:xfrm>
            <a:off x="6830618" y="3708820"/>
            <a:ext cx="789651" cy="5477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26"/>
          <p:cNvGrpSpPr/>
          <p:nvPr/>
        </p:nvGrpSpPr>
        <p:grpSpPr>
          <a:xfrm rot="19254166">
            <a:off x="1457804" y="1120509"/>
            <a:ext cx="1121676" cy="713834"/>
            <a:chOff x="4717948" y="1233599"/>
            <a:chExt cx="1257812" cy="892405"/>
          </a:xfrm>
          <a:solidFill>
            <a:srgbClr val="FF0000"/>
          </a:solidFill>
        </p:grpSpPr>
        <p:sp>
          <p:nvSpPr>
            <p:cNvPr id="32" name="Rectangle 31"/>
            <p:cNvSpPr/>
            <p:nvPr/>
          </p:nvSpPr>
          <p:spPr>
            <a:xfrm>
              <a:off x="5205726" y="1233599"/>
              <a:ext cx="282256" cy="412978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>
              <a:off x="5085856" y="1641050"/>
              <a:ext cx="521997" cy="226235"/>
            </a:xfrm>
            <a:prstGeom prst="ellipse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4717948" y="1361503"/>
              <a:ext cx="411480" cy="210312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5564280" y="1357265"/>
              <a:ext cx="411480" cy="210312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4999382" y="1432944"/>
              <a:ext cx="694944" cy="76253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7" name="Straight Connector 36"/>
            <p:cNvCxnSpPr/>
            <p:nvPr/>
          </p:nvCxnSpPr>
          <p:spPr>
            <a:xfrm flipH="1">
              <a:off x="5348050" y="1744622"/>
              <a:ext cx="1405" cy="311315"/>
            </a:xfrm>
            <a:prstGeom prst="line">
              <a:avLst/>
            </a:prstGeom>
            <a:grpFill/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Oval 38"/>
            <p:cNvSpPr/>
            <p:nvPr/>
          </p:nvSpPr>
          <p:spPr>
            <a:xfrm>
              <a:off x="5292459" y="2022446"/>
              <a:ext cx="103172" cy="103558"/>
            </a:xfrm>
            <a:prstGeom prst="ellipse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8" name="Straight Connector 27"/>
          <p:cNvCxnSpPr/>
          <p:nvPr/>
        </p:nvCxnSpPr>
        <p:spPr>
          <a:xfrm>
            <a:off x="2395216" y="1948335"/>
            <a:ext cx="4399936" cy="1615043"/>
          </a:xfrm>
          <a:prstGeom prst="line">
            <a:avLst/>
          </a:prstGeom>
          <a:ln w="25400" cap="flat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  <a:headEnd type="none" w="med" len="med"/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2385384" y="1557766"/>
            <a:ext cx="19665" cy="2483291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6795152" y="1557765"/>
            <a:ext cx="19665" cy="2483291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 rot="1208773">
            <a:off x="3983707" y="2321034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GPS Signal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572A2A7-F496-4C1D-903A-5CBAC5D3243C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  <p:grpSp>
        <p:nvGrpSpPr>
          <p:cNvPr id="3" name="Group 47"/>
          <p:cNvGrpSpPr/>
          <p:nvPr/>
        </p:nvGrpSpPr>
        <p:grpSpPr>
          <a:xfrm>
            <a:off x="-1229090" y="1774523"/>
            <a:ext cx="3672546" cy="1515077"/>
            <a:chOff x="447524" y="1563588"/>
            <a:chExt cx="3672546" cy="1515077"/>
          </a:xfrm>
        </p:grpSpPr>
        <p:sp>
          <p:nvSpPr>
            <p:cNvPr id="10" name="TextBox 9"/>
            <p:cNvSpPr txBox="1">
              <a:spLocks noRot="1" noChangeAspect="1" noMove="1" noResize="1" noEditPoints="1" noAdjustHandles="1" noChangeArrowheads="1" noChangeShapeType="1" noTextEdit="1"/>
            </p:cNvSpPr>
            <p:nvPr/>
          </p:nvSpPr>
          <p:spPr>
            <a:xfrm>
              <a:off x="2689037" y="1563588"/>
              <a:ext cx="1431033" cy="369332"/>
            </a:xfrm>
            <a:prstGeom prst="rect">
              <a:avLst/>
            </a:prstGeom>
            <a:blipFill rotWithShape="0">
              <a:blip r:embed="rId5"/>
              <a:stretch>
                <a:fillRect b="-13115"/>
              </a:stretch>
            </a:blipFill>
          </p:spPr>
          <p:txBody>
            <a:bodyPr/>
            <a:lstStyle/>
            <a:p>
              <a:r>
                <a:rPr lang="en-US">
                  <a:noFill/>
                </a:rPr>
                <a:t> </a:t>
              </a: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447524" y="2709333"/>
              <a:ext cx="2429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.</a:t>
              </a:r>
            </a:p>
          </p:txBody>
        </p:sp>
      </p:grpSp>
      <p:sp>
        <p:nvSpPr>
          <p:cNvPr id="44" name="TextBox 43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6871307" y="3435018"/>
            <a:ext cx="1442510" cy="369332"/>
          </a:xfrm>
          <a:prstGeom prst="rect">
            <a:avLst/>
          </a:prstGeom>
          <a:blipFill rotWithShape="0">
            <a:blip r:embed="rId6"/>
            <a:stretch>
              <a:fillRect b="-13115"/>
            </a:stretch>
          </a:blipFill>
        </p:spPr>
        <p:txBody>
          <a:bodyPr/>
          <a:lstStyle/>
          <a:p>
            <a:r>
              <a:rPr lang="en-US">
                <a:noFill/>
              </a:rPr>
              <a:t> </a:t>
            </a:r>
          </a:p>
        </p:txBody>
      </p:sp>
      <p:grpSp>
        <p:nvGrpSpPr>
          <p:cNvPr id="4" name="Group 17"/>
          <p:cNvGrpSpPr/>
          <p:nvPr/>
        </p:nvGrpSpPr>
        <p:grpSpPr>
          <a:xfrm>
            <a:off x="0" y="-49160"/>
            <a:ext cx="9144000" cy="591791"/>
            <a:chOff x="1" y="6266209"/>
            <a:chExt cx="9144000" cy="591791"/>
          </a:xfrm>
        </p:grpSpPr>
        <p:sp>
          <p:nvSpPr>
            <p:cNvPr id="52" name="Rectangle 51"/>
            <p:cNvSpPr/>
            <p:nvPr/>
          </p:nvSpPr>
          <p:spPr>
            <a:xfrm>
              <a:off x="1" y="6266209"/>
              <a:ext cx="9144000" cy="59179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2" y="6324621"/>
              <a:ext cx="853375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solidFill>
                    <a:srgbClr val="E7E6E6"/>
                  </a:solidFill>
                  <a:latin typeface="Lucida Bright"/>
                  <a:cs typeface="Lucida Bright"/>
                </a:rPr>
                <a:t>  Basic GPS Localization</a:t>
              </a:r>
              <a:endParaRPr lang="en-US" sz="2400" dirty="0">
                <a:solidFill>
                  <a:srgbClr val="E7E6E6"/>
                </a:solidFill>
                <a:latin typeface="Lucida Bright"/>
                <a:cs typeface="Lucida Bright"/>
              </a:endParaRPr>
            </a:p>
          </p:txBody>
        </p:sp>
      </p:grpSp>
      <p:graphicFrame>
        <p:nvGraphicFramePr>
          <p:cNvPr id="54" name="Object 53"/>
          <p:cNvGraphicFramePr>
            <a:graphicFrameLocks noChangeAspect="1"/>
          </p:cNvGraphicFramePr>
          <p:nvPr/>
        </p:nvGraphicFramePr>
        <p:xfrm>
          <a:off x="1751013" y="4422429"/>
          <a:ext cx="5727700" cy="595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2086" name="Equation" r:id="rId7" imgW="1955800" imgH="203200" progId="Equation.3">
                  <p:embed/>
                </p:oleObj>
              </mc:Choice>
              <mc:Fallback>
                <p:oleObj name="Equation" r:id="rId7" imgW="1955800" imgH="203200" progId="Equation.3">
                  <p:embed/>
                  <p:pic>
                    <p:nvPicPr>
                      <p:cNvPr id="0" name="Picture 54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1013" y="4422429"/>
                        <a:ext cx="5727700" cy="5953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" name="Group 103"/>
          <p:cNvGrpSpPr/>
          <p:nvPr/>
        </p:nvGrpSpPr>
        <p:grpSpPr>
          <a:xfrm rot="18901307">
            <a:off x="3413359" y="738159"/>
            <a:ext cx="807562" cy="664077"/>
            <a:chOff x="4717948" y="1233599"/>
            <a:chExt cx="1257812" cy="892405"/>
          </a:xfrm>
          <a:solidFill>
            <a:schemeClr val="accent1"/>
          </a:solidFill>
        </p:grpSpPr>
        <p:sp>
          <p:nvSpPr>
            <p:cNvPr id="27" name="Rectangle 26"/>
            <p:cNvSpPr/>
            <p:nvPr/>
          </p:nvSpPr>
          <p:spPr>
            <a:xfrm>
              <a:off x="5205726" y="1233599"/>
              <a:ext cx="282256" cy="412978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/>
            <p:cNvSpPr/>
            <p:nvPr/>
          </p:nvSpPr>
          <p:spPr>
            <a:xfrm>
              <a:off x="5085856" y="1641050"/>
              <a:ext cx="521997" cy="226235"/>
            </a:xfrm>
            <a:prstGeom prst="ellipse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4717948" y="1361503"/>
              <a:ext cx="411480" cy="210312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5564280" y="1357265"/>
              <a:ext cx="411480" cy="210312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4999382" y="1432944"/>
              <a:ext cx="694944" cy="76253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" name="Straight Connector 39"/>
            <p:cNvCxnSpPr/>
            <p:nvPr/>
          </p:nvCxnSpPr>
          <p:spPr>
            <a:xfrm flipH="1">
              <a:off x="5348050" y="1744622"/>
              <a:ext cx="1405" cy="311315"/>
            </a:xfrm>
            <a:prstGeom prst="line">
              <a:avLst/>
            </a:prstGeom>
            <a:grpFill/>
            <a:ln w="254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Oval 40"/>
            <p:cNvSpPr/>
            <p:nvPr/>
          </p:nvSpPr>
          <p:spPr>
            <a:xfrm>
              <a:off x="5292459" y="2022446"/>
              <a:ext cx="103172" cy="103558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" name="Group 104"/>
          <p:cNvGrpSpPr/>
          <p:nvPr/>
        </p:nvGrpSpPr>
        <p:grpSpPr>
          <a:xfrm rot="19077838">
            <a:off x="2690075" y="809704"/>
            <a:ext cx="807562" cy="664077"/>
            <a:chOff x="4717948" y="1233599"/>
            <a:chExt cx="1257812" cy="892405"/>
          </a:xfrm>
          <a:solidFill>
            <a:srgbClr val="FFC000"/>
          </a:solidFill>
        </p:grpSpPr>
        <p:sp>
          <p:nvSpPr>
            <p:cNvPr id="8" name="Rectangle 44"/>
            <p:cNvSpPr/>
            <p:nvPr/>
          </p:nvSpPr>
          <p:spPr>
            <a:xfrm>
              <a:off x="5205726" y="1233599"/>
              <a:ext cx="282256" cy="41297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45"/>
            <p:cNvSpPr/>
            <p:nvPr/>
          </p:nvSpPr>
          <p:spPr>
            <a:xfrm>
              <a:off x="5085856" y="1641050"/>
              <a:ext cx="521997" cy="226235"/>
            </a:xfrm>
            <a:prstGeom prst="ellipse">
              <a:avLst/>
            </a:prstGeom>
            <a:noFill/>
            <a:ln w="254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4717948" y="1361503"/>
              <a:ext cx="411480" cy="210312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5564280" y="1357265"/>
              <a:ext cx="411480" cy="210312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4999382" y="1432944"/>
              <a:ext cx="694944" cy="76253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1" name="Straight Connector 50"/>
            <p:cNvCxnSpPr/>
            <p:nvPr/>
          </p:nvCxnSpPr>
          <p:spPr>
            <a:xfrm flipH="1">
              <a:off x="5348050" y="1744622"/>
              <a:ext cx="1405" cy="311315"/>
            </a:xfrm>
            <a:prstGeom prst="line">
              <a:avLst/>
            </a:prstGeom>
            <a:grpFill/>
            <a:ln w="254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Oval 54"/>
            <p:cNvSpPr/>
            <p:nvPr/>
          </p:nvSpPr>
          <p:spPr>
            <a:xfrm>
              <a:off x="5292459" y="2022446"/>
              <a:ext cx="103172" cy="103558"/>
            </a:xfrm>
            <a:prstGeom prst="ellipse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1001064" y="5673637"/>
            <a:ext cx="3081613" cy="1059842"/>
            <a:chOff x="3117807" y="4771763"/>
            <a:chExt cx="3081613" cy="105984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/>
                <p:cNvSpPr txBox="1"/>
                <p:nvPr/>
              </p:nvSpPr>
              <p:spPr>
                <a:xfrm>
                  <a:off x="3117807" y="4771763"/>
                  <a:ext cx="3081613" cy="105984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charset="0"/>
                                </a:rPr>
                              </m:ctrlPr>
                            </m:mPr>
                            <m:mr>
                              <m:e/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/>
                            </m:mr>
                            <m:mr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eqArrPr>
                                  <m:e/>
                                  <m:e/>
                                </m:eqArr>
                              </m:e>
                              <m:e>
                                <m:eqArr>
                                  <m:eqArr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  <m:t>⋯</m:t>
                                    </m:r>
                                  </m:e>
                                  <m:e/>
                                </m:eqArr>
                              </m:e>
                              <m:e>
                                <m:eqArr>
                                  <m:eqArr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eqArrPr>
                                  <m:e/>
                                  <m:e/>
                                </m:eqArr>
                              </m:e>
                            </m:mr>
                          </m: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      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prstClr val="black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𝑐𝑙𝑘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a14:m>
                  <a:r>
                    <a:rPr lang="en-US" dirty="0" smtClean="0"/>
                    <a:t> = </a:t>
                  </a:r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a14:m>
                  <a:endParaRPr lang="en-US" dirty="0"/>
                </a:p>
              </p:txBody>
            </p:sp>
          </mc:Choice>
          <mc:Fallback xmlns:mv="urn:schemas-microsoft-com:mac:vml" xmlns="">
            <p:sp>
              <p:nvSpPr>
                <p:cNvPr id="45" name="TextBox 4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17807" y="4771763"/>
                  <a:ext cx="3081613" cy="1059842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/>
                <p:cNvSpPr txBox="1"/>
                <p:nvPr/>
              </p:nvSpPr>
              <p:spPr>
                <a:xfrm>
                  <a:off x="4434014" y="4789337"/>
                  <a:ext cx="350672" cy="96391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mr>
                          <m:mr>
                            <m:e>
                              <m:eqArr>
                                <m:eqArrPr>
                                  <m:ctrlPr>
                                    <a:rPr lang="en-US" i="1" smtClean="0">
                                      <a:latin typeface="Cambria Math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</m:eqArr>
                            </m:e>
                          </m:mr>
                        </m:m>
                      </m:oMath>
                    </m:oMathPara>
                  </a14:m>
                  <a:endParaRPr lang="en-US" dirty="0"/>
                </a:p>
              </p:txBody>
            </p:sp>
          </mc:Choice>
          <mc:Fallback xmlns:mv="urn:schemas-microsoft-com:mac:vml" xmlns="">
            <p:sp>
              <p:nvSpPr>
                <p:cNvPr id="69" name="TextBox 6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34014" y="4789337"/>
                  <a:ext cx="350672" cy="963918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6" name="Rounded Rectangle 65"/>
            <p:cNvSpPr/>
            <p:nvPr/>
          </p:nvSpPr>
          <p:spPr>
            <a:xfrm>
              <a:off x="3244190" y="4853514"/>
              <a:ext cx="1225864" cy="878474"/>
            </a:xfrm>
            <a:prstGeom prst="roundRect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722" dirty="0" smtClean="0">
                  <a:solidFill>
                    <a:prstClr val="black"/>
                  </a:solidFill>
                </a:rPr>
                <a:t>Satellite Geometry Matrix</a:t>
              </a:r>
              <a:endParaRPr lang="en-US" sz="1722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84" name="Group 83"/>
          <p:cNvGrpSpPr/>
          <p:nvPr/>
        </p:nvGrpSpPr>
        <p:grpSpPr>
          <a:xfrm>
            <a:off x="4644374" y="5915633"/>
            <a:ext cx="2975885" cy="461665"/>
            <a:chOff x="4644374" y="5915633"/>
            <a:chExt cx="2975885" cy="461665"/>
          </a:xfrm>
        </p:grpSpPr>
        <p:sp>
          <p:nvSpPr>
            <p:cNvPr id="73" name="Right Arrow 72"/>
            <p:cNvSpPr/>
            <p:nvPr/>
          </p:nvSpPr>
          <p:spPr>
            <a:xfrm>
              <a:off x="4644374" y="5964561"/>
              <a:ext cx="572765" cy="298850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5540875" y="5915633"/>
              <a:ext cx="2079384" cy="461665"/>
            </a:xfrm>
            <a:prstGeom prst="rect">
              <a:avLst/>
            </a:prstGeom>
            <a:solidFill>
              <a:srgbClr val="CDFF91"/>
            </a:solidFill>
            <a:effectLst>
              <a:outerShdw blurRad="50800" dist="38100" dir="2700000">
                <a:srgbClr val="000000">
                  <a:alpha val="43000"/>
                </a:srgb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>
                  <a:latin typeface="Lucida Bright"/>
                  <a:cs typeface="Lucida Bright"/>
                </a:rPr>
                <a:t>1-3m error</a:t>
              </a:r>
            </a:p>
          </p:txBody>
        </p:sp>
      </p:grpSp>
      <p:grpSp>
        <p:nvGrpSpPr>
          <p:cNvPr id="75" name="Group 74"/>
          <p:cNvGrpSpPr/>
          <p:nvPr/>
        </p:nvGrpSpPr>
        <p:grpSpPr>
          <a:xfrm rot="18777012">
            <a:off x="4096234" y="746200"/>
            <a:ext cx="801332" cy="554836"/>
            <a:chOff x="4717948" y="1233599"/>
            <a:chExt cx="1257812" cy="892405"/>
          </a:xfrm>
          <a:solidFill>
            <a:schemeClr val="tx1"/>
          </a:solidFill>
        </p:grpSpPr>
        <p:sp>
          <p:nvSpPr>
            <p:cNvPr id="76" name="Rectangle 75"/>
            <p:cNvSpPr/>
            <p:nvPr/>
          </p:nvSpPr>
          <p:spPr>
            <a:xfrm>
              <a:off x="5205726" y="1233599"/>
              <a:ext cx="282256" cy="412978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/>
            <p:cNvSpPr/>
            <p:nvPr/>
          </p:nvSpPr>
          <p:spPr>
            <a:xfrm>
              <a:off x="5085856" y="1641050"/>
              <a:ext cx="521997" cy="226235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ectangle 77"/>
            <p:cNvSpPr/>
            <p:nvPr/>
          </p:nvSpPr>
          <p:spPr>
            <a:xfrm>
              <a:off x="4717948" y="1361503"/>
              <a:ext cx="411480" cy="210312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Rectangle 78"/>
            <p:cNvSpPr/>
            <p:nvPr/>
          </p:nvSpPr>
          <p:spPr>
            <a:xfrm>
              <a:off x="5564280" y="1357265"/>
              <a:ext cx="411480" cy="210312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Rectangle 79"/>
            <p:cNvSpPr/>
            <p:nvPr/>
          </p:nvSpPr>
          <p:spPr>
            <a:xfrm>
              <a:off x="4999382" y="1432944"/>
              <a:ext cx="694944" cy="76253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1" name="Straight Connector 80"/>
            <p:cNvCxnSpPr/>
            <p:nvPr/>
          </p:nvCxnSpPr>
          <p:spPr>
            <a:xfrm flipH="1">
              <a:off x="5348050" y="1744622"/>
              <a:ext cx="1405" cy="311315"/>
            </a:xfrm>
            <a:prstGeom prst="line">
              <a:avLst/>
            </a:prstGeom>
            <a:grp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Oval 81"/>
            <p:cNvSpPr/>
            <p:nvPr/>
          </p:nvSpPr>
          <p:spPr>
            <a:xfrm>
              <a:off x="5292459" y="2022446"/>
              <a:ext cx="103172" cy="103558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7" name="Group 86"/>
          <p:cNvGrpSpPr/>
          <p:nvPr/>
        </p:nvGrpSpPr>
        <p:grpSpPr>
          <a:xfrm>
            <a:off x="-161868" y="5176050"/>
            <a:ext cx="9475518" cy="400110"/>
            <a:chOff x="-161868" y="5176050"/>
            <a:chExt cx="9475518" cy="400110"/>
          </a:xfrm>
        </p:grpSpPr>
        <p:grpSp>
          <p:nvGrpSpPr>
            <p:cNvPr id="85" name="Group 84"/>
            <p:cNvGrpSpPr/>
            <p:nvPr/>
          </p:nvGrpSpPr>
          <p:grpSpPr>
            <a:xfrm>
              <a:off x="-161868" y="5176050"/>
              <a:ext cx="9475518" cy="400110"/>
              <a:chOff x="-161868" y="5176050"/>
              <a:chExt cx="9475518" cy="400110"/>
            </a:xfrm>
          </p:grpSpPr>
          <p:sp>
            <p:nvSpPr>
              <p:cNvPr id="63" name="TextBox 62"/>
              <p:cNvSpPr txBox="1"/>
              <p:nvPr/>
            </p:nvSpPr>
            <p:spPr>
              <a:xfrm>
                <a:off x="-161868" y="5176050"/>
                <a:ext cx="9475518" cy="400110"/>
              </a:xfrm>
              <a:prstGeom prst="rect">
                <a:avLst/>
              </a:prstGeom>
              <a:solidFill>
                <a:srgbClr val="FFB80D"/>
              </a:solidFill>
              <a:effectLst>
                <a:outerShdw blurRad="50800" dist="38100" dir="2700000">
                  <a:srgbClr val="000000">
                    <a:alpha val="43000"/>
                  </a:srgb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US" sz="2000">
                    <a:latin typeface="Lucida Bright"/>
                    <a:cs typeface="Lucida Bright"/>
                  </a:rPr>
                  <a:t>   New unknown     … use 4th satellite and estimate both location and</a:t>
                </a:r>
              </a:p>
            </p:txBody>
          </p:sp>
          <p:graphicFrame>
            <p:nvGraphicFramePr>
              <p:cNvPr id="64" name="Object 63"/>
              <p:cNvGraphicFramePr>
                <a:graphicFrameLocks noChangeAspect="1"/>
              </p:cNvGraphicFramePr>
              <p:nvPr/>
            </p:nvGraphicFramePr>
            <p:xfrm>
              <a:off x="1962312" y="5264323"/>
              <a:ext cx="221280" cy="23951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22087" name="Equation" r:id="rId11" imgW="114300" imgH="139700" progId="Equation.3">
                      <p:embed/>
                    </p:oleObj>
                  </mc:Choice>
                  <mc:Fallback>
                    <p:oleObj name="Equation" r:id="rId11" imgW="114300" imgH="139700" progId="Equation.3">
                      <p:embed/>
                      <p:pic>
                        <p:nvPicPr>
                          <p:cNvPr id="0" name="Picture 541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962312" y="5264323"/>
                            <a:ext cx="221280" cy="23951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aphicFrame>
          <p:nvGraphicFramePr>
            <p:cNvPr id="86" name="Object 85"/>
            <p:cNvGraphicFramePr>
              <a:graphicFrameLocks noChangeAspect="1"/>
            </p:cNvGraphicFramePr>
            <p:nvPr/>
          </p:nvGraphicFramePr>
          <p:xfrm>
            <a:off x="8601895" y="5254846"/>
            <a:ext cx="221280" cy="23951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2088" name="Equation" r:id="rId13" imgW="114300" imgH="139700" progId="Equation.3">
                    <p:embed/>
                  </p:oleObj>
                </mc:Choice>
                <mc:Fallback>
                  <p:oleObj name="Equation" r:id="rId13" imgW="114300" imgH="139700" progId="Equation.3">
                    <p:embed/>
                    <p:pic>
                      <p:nvPicPr>
                        <p:cNvPr id="0" name="Picture 54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01895" y="5254846"/>
                          <a:ext cx="221280" cy="23951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1663148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5400"/>
            <a:ext cx="9144000" cy="5283200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0" y="0"/>
            <a:ext cx="9144000" cy="658526"/>
          </a:xfrm>
          <a:prstGeom prst="rect">
            <a:avLst/>
          </a:prstGeom>
          <a:solidFill>
            <a:srgbClr val="000000"/>
          </a:solidFill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Lucida Bright"/>
                <a:ea typeface="+mj-ea"/>
                <a:cs typeface="Lucida Bright"/>
              </a:defRPr>
            </a:lvl1pPr>
          </a:lstStyle>
          <a:p>
            <a:r>
              <a:rPr lang="en-US" sz="2800" dirty="0">
                <a:solidFill>
                  <a:srgbClr val="FFFFFF"/>
                </a:solidFill>
              </a:rPr>
              <a:t>1-3m error acceptable to smartphones, car GPS</a:t>
            </a:r>
          </a:p>
        </p:txBody>
      </p:sp>
      <p:sp>
        <p:nvSpPr>
          <p:cNvPr id="14" name="Rectangle 13"/>
          <p:cNvSpPr/>
          <p:nvPr/>
        </p:nvSpPr>
        <p:spPr>
          <a:xfrm>
            <a:off x="-181429" y="4305910"/>
            <a:ext cx="9615715" cy="1320190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4735922" y="4342190"/>
            <a:ext cx="4215216" cy="1660735"/>
            <a:chOff x="4735922" y="4342190"/>
            <a:chExt cx="4215216" cy="1660735"/>
          </a:xfrm>
        </p:grpSpPr>
        <p:sp>
          <p:nvSpPr>
            <p:cNvPr id="13" name="TextBox 12"/>
            <p:cNvSpPr txBox="1"/>
            <p:nvPr/>
          </p:nvSpPr>
          <p:spPr>
            <a:xfrm>
              <a:off x="4735922" y="5171928"/>
              <a:ext cx="4215216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>
                  <a:solidFill>
                    <a:srgbClr val="3366FF"/>
                  </a:solidFill>
                  <a:latin typeface="Lucida Bright"/>
                  <a:cs typeface="Lucida Bright"/>
                </a:rPr>
                <a:t>Differential GPS </a:t>
              </a:r>
            </a:p>
            <a:p>
              <a:pPr algn="ctr"/>
              <a:r>
                <a:rPr lang="en-US" sz="2400" b="1">
                  <a:latin typeface="Lucida Bright"/>
                  <a:cs typeface="Lucida Bright"/>
                </a:rPr>
                <a:t>using phase of the signals</a:t>
              </a:r>
            </a:p>
          </p:txBody>
        </p:sp>
        <p:sp>
          <p:nvSpPr>
            <p:cNvPr id="12" name="Down Arrow 11"/>
            <p:cNvSpPr/>
            <p:nvPr/>
          </p:nvSpPr>
          <p:spPr>
            <a:xfrm>
              <a:off x="6495146" y="4342190"/>
              <a:ext cx="374953" cy="701524"/>
            </a:xfrm>
            <a:prstGeom prst="down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0" y="3822100"/>
            <a:ext cx="9144000" cy="3035899"/>
            <a:chOff x="0" y="3822100"/>
            <a:chExt cx="9144000" cy="3035899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4305904"/>
              <a:ext cx="4538756" cy="2552095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0" y="3822100"/>
              <a:ext cx="9144000" cy="52322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>
                  <a:solidFill>
                    <a:schemeClr val="bg1"/>
                  </a:solidFill>
                  <a:latin typeface="Lucida Bright"/>
                  <a:cs typeface="Lucida Bright"/>
                </a:rPr>
                <a:t>Drone orientation warrants cm level accuracy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88650" y="2292713"/>
            <a:ext cx="8229600" cy="2001097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Lucida Bright"/>
                <a:ea typeface="+mj-ea"/>
                <a:cs typeface="Lucida Bright"/>
              </a:defRPr>
            </a:lvl1pPr>
          </a:lstStyle>
          <a:p>
            <a:r>
              <a:rPr lang="en-US" sz="3000" dirty="0" smtClean="0">
                <a:solidFill>
                  <a:srgbClr val="3366FF"/>
                </a:solidFill>
              </a:rPr>
              <a:t>Differential GPS </a:t>
            </a:r>
            <a:r>
              <a:rPr lang="en-US" sz="3000" dirty="0" smtClean="0">
                <a:solidFill>
                  <a:schemeClr val="bg1">
                    <a:lumMod val="65000"/>
                  </a:schemeClr>
                </a:solidFill>
              </a:rPr>
              <a:t>(using carrier phase)</a:t>
            </a:r>
          </a:p>
          <a:p>
            <a:endParaRPr lang="en-US" sz="3000" dirty="0">
              <a:solidFill>
                <a:srgbClr val="3366FF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7239" y="2975429"/>
            <a:ext cx="6458856" cy="281818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66771" b="49090"/>
          <a:stretch/>
        </p:blipFill>
        <p:spPr>
          <a:xfrm>
            <a:off x="1015" y="-1"/>
            <a:ext cx="3037749" cy="3491345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-120950" y="0"/>
            <a:ext cx="9422190" cy="591791"/>
            <a:chOff x="1" y="6266209"/>
            <a:chExt cx="9144000" cy="591791"/>
          </a:xfrm>
        </p:grpSpPr>
        <p:sp>
          <p:nvSpPr>
            <p:cNvPr id="9" name="Rectangle 8"/>
            <p:cNvSpPr/>
            <p:nvPr/>
          </p:nvSpPr>
          <p:spPr>
            <a:xfrm>
              <a:off x="1" y="6266209"/>
              <a:ext cx="9144000" cy="59179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72065" y="6324621"/>
              <a:ext cx="789126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solidFill>
                    <a:srgbClr val="E7E6E6"/>
                  </a:solidFill>
                  <a:latin typeface="Lucida Bright"/>
                  <a:cs typeface="Lucida Bright"/>
                </a:rPr>
                <a:t>				Despite </a:t>
              </a:r>
              <a:r>
                <a:rPr lang="en-US" sz="2400" dirty="0">
                  <a:solidFill>
                    <a:srgbClr val="E7E6E6"/>
                  </a:solidFill>
                  <a:latin typeface="Lucida Bright"/>
                  <a:cs typeface="Lucida Bright"/>
                </a:rPr>
                <a:t>the excitement …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62" t="42648" r="20258" b="4268"/>
          <a:stretch/>
        </p:blipFill>
        <p:spPr>
          <a:xfrm rot="256849">
            <a:off x="2004792" y="1643539"/>
            <a:ext cx="4573948" cy="3336588"/>
          </a:xfrm>
          <a:prstGeom prst="rect">
            <a:avLst/>
          </a:prstGeom>
        </p:spPr>
      </p:pic>
      <p:sp>
        <p:nvSpPr>
          <p:cNvPr id="12" name="Title 1"/>
          <p:cNvSpPr txBox="1">
            <a:spLocks/>
          </p:cNvSpPr>
          <p:nvPr/>
        </p:nvSpPr>
        <p:spPr>
          <a:xfrm>
            <a:off x="609600" y="0"/>
            <a:ext cx="8229600" cy="868362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Lucida Bright"/>
                <a:ea typeface="+mj-ea"/>
                <a:cs typeface="Lucida Bright"/>
              </a:defRPr>
            </a:lvl1pPr>
          </a:lstStyle>
          <a:p>
            <a:r>
              <a:rPr lang="en-US" sz="3000" dirty="0"/>
              <a:t>GPS Carrier Phase</a:t>
            </a:r>
          </a:p>
        </p:txBody>
      </p:sp>
      <p:pic>
        <p:nvPicPr>
          <p:cNvPr id="26" name="Picture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201" b="8054"/>
          <a:stretch>
            <a:fillRect/>
          </a:stretch>
        </p:blipFill>
        <p:spPr bwMode="auto">
          <a:xfrm>
            <a:off x="6561903" y="4189974"/>
            <a:ext cx="956988" cy="663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7" name="Group 26"/>
          <p:cNvGrpSpPr/>
          <p:nvPr/>
        </p:nvGrpSpPr>
        <p:grpSpPr>
          <a:xfrm rot="18464949">
            <a:off x="1105697" y="1575048"/>
            <a:ext cx="1257812" cy="892405"/>
            <a:chOff x="4717948" y="1233599"/>
            <a:chExt cx="1257812" cy="892405"/>
          </a:xfrm>
          <a:solidFill>
            <a:srgbClr val="FF0000"/>
          </a:solidFill>
        </p:grpSpPr>
        <p:sp>
          <p:nvSpPr>
            <p:cNvPr id="32" name="Rectangle 31"/>
            <p:cNvSpPr/>
            <p:nvPr/>
          </p:nvSpPr>
          <p:spPr>
            <a:xfrm>
              <a:off x="5205726" y="1233599"/>
              <a:ext cx="282256" cy="412978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Lucida Bright"/>
                <a:cs typeface="Lucida Bright"/>
              </a:endParaRPr>
            </a:p>
          </p:txBody>
        </p:sp>
        <p:sp>
          <p:nvSpPr>
            <p:cNvPr id="33" name="Oval 32"/>
            <p:cNvSpPr/>
            <p:nvPr/>
          </p:nvSpPr>
          <p:spPr>
            <a:xfrm>
              <a:off x="5085856" y="1641050"/>
              <a:ext cx="521997" cy="226235"/>
            </a:xfrm>
            <a:prstGeom prst="ellipse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Lucida Bright"/>
                <a:cs typeface="Lucida Bright"/>
              </a:endParaRP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4717948" y="1361503"/>
              <a:ext cx="411480" cy="210312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Lucida Bright"/>
                <a:cs typeface="Lucida Bright"/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5564280" y="1357265"/>
              <a:ext cx="411480" cy="210312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Lucida Bright"/>
                <a:cs typeface="Lucida Bright"/>
              </a:endParaRP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4999382" y="1432944"/>
              <a:ext cx="694944" cy="76253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Lucida Bright"/>
                <a:cs typeface="Lucida Bright"/>
              </a:endParaRPr>
            </a:p>
          </p:txBody>
        </p:sp>
        <p:cxnSp>
          <p:nvCxnSpPr>
            <p:cNvPr id="37" name="Straight Connector 36"/>
            <p:cNvCxnSpPr/>
            <p:nvPr/>
          </p:nvCxnSpPr>
          <p:spPr>
            <a:xfrm flipH="1">
              <a:off x="5348050" y="1744622"/>
              <a:ext cx="1405" cy="311315"/>
            </a:xfrm>
            <a:prstGeom prst="line">
              <a:avLst/>
            </a:prstGeom>
            <a:grpFill/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Oval 38"/>
            <p:cNvSpPr/>
            <p:nvPr/>
          </p:nvSpPr>
          <p:spPr>
            <a:xfrm>
              <a:off x="5292459" y="2022446"/>
              <a:ext cx="103172" cy="103558"/>
            </a:xfrm>
            <a:prstGeom prst="ellipse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Lucida Bright"/>
                <a:cs typeface="Lucida Bright"/>
              </a:endParaRPr>
            </a:p>
          </p:txBody>
        </p:sp>
      </p:grpSp>
      <p:sp>
        <p:nvSpPr>
          <p:cNvPr id="18" name="TextBox 17"/>
          <p:cNvSpPr txBox="1"/>
          <p:nvPr/>
        </p:nvSpPr>
        <p:spPr>
          <a:xfrm rot="1387945">
            <a:off x="2744530" y="3407444"/>
            <a:ext cx="21220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ucida Bright"/>
                <a:cs typeface="Lucida Bright"/>
              </a:rPr>
              <a:t>GPS Carrier Wave</a:t>
            </a:r>
          </a:p>
        </p:txBody>
      </p:sp>
      <p:cxnSp>
        <p:nvCxnSpPr>
          <p:cNvPr id="51" name="Straight Connector 50"/>
          <p:cNvCxnSpPr/>
          <p:nvPr/>
        </p:nvCxnSpPr>
        <p:spPr>
          <a:xfrm flipH="1">
            <a:off x="6421896" y="2580913"/>
            <a:ext cx="968090" cy="212863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0" name="Group 69"/>
          <p:cNvGrpSpPr/>
          <p:nvPr/>
        </p:nvGrpSpPr>
        <p:grpSpPr>
          <a:xfrm>
            <a:off x="6321382" y="2635338"/>
            <a:ext cx="937200" cy="588979"/>
            <a:chOff x="6321382" y="2635338"/>
            <a:chExt cx="937200" cy="588979"/>
          </a:xfrm>
        </p:grpSpPr>
        <p:cxnSp>
          <p:nvCxnSpPr>
            <p:cNvPr id="15" name="Straight Arrow Connector 14"/>
            <p:cNvCxnSpPr/>
            <p:nvPr/>
          </p:nvCxnSpPr>
          <p:spPr>
            <a:xfrm>
              <a:off x="6321382" y="2885336"/>
              <a:ext cx="813240" cy="338981"/>
            </a:xfrm>
            <a:prstGeom prst="straightConnector1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/>
            <p:cNvSpPr txBox="1"/>
            <p:nvPr/>
          </p:nvSpPr>
          <p:spPr>
            <a:xfrm rot="1359425">
              <a:off x="6402045" y="2635338"/>
              <a:ext cx="8565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Lucida Bright"/>
                  <a:cs typeface="Lucida Bright"/>
                </a:rPr>
                <a:t>Phase</a:t>
              </a:r>
            </a:p>
          </p:txBody>
        </p:sp>
      </p:grpSp>
      <p:cxnSp>
        <p:nvCxnSpPr>
          <p:cNvPr id="56" name="Straight Connector 55"/>
          <p:cNvCxnSpPr/>
          <p:nvPr/>
        </p:nvCxnSpPr>
        <p:spPr>
          <a:xfrm flipH="1">
            <a:off x="1992106" y="824097"/>
            <a:ext cx="816071" cy="18278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2" name="Group 61"/>
          <p:cNvGrpSpPr/>
          <p:nvPr/>
        </p:nvGrpSpPr>
        <p:grpSpPr>
          <a:xfrm>
            <a:off x="2594244" y="1218780"/>
            <a:ext cx="3802127" cy="2541095"/>
            <a:chOff x="2594244" y="1218780"/>
            <a:chExt cx="3802127" cy="2541095"/>
          </a:xfrm>
        </p:grpSpPr>
        <p:cxnSp>
          <p:nvCxnSpPr>
            <p:cNvPr id="13" name="Straight Connector 12"/>
            <p:cNvCxnSpPr/>
            <p:nvPr/>
          </p:nvCxnSpPr>
          <p:spPr>
            <a:xfrm rot="5400000">
              <a:off x="2850651" y="1843023"/>
              <a:ext cx="1027517" cy="46726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 rot="5400000">
              <a:off x="3832304" y="2265262"/>
              <a:ext cx="956447" cy="42320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 rot="5400000">
              <a:off x="4750115" y="2628444"/>
              <a:ext cx="995706" cy="46236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 rot="5400000">
              <a:off x="5676108" y="3039612"/>
              <a:ext cx="991370" cy="449156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/>
            <p:nvPr/>
          </p:nvCxnSpPr>
          <p:spPr>
            <a:xfrm>
              <a:off x="5406662" y="2477566"/>
              <a:ext cx="911711" cy="405457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/>
            <p:cNvCxnSpPr/>
            <p:nvPr/>
          </p:nvCxnSpPr>
          <p:spPr>
            <a:xfrm>
              <a:off x="4452224" y="2084027"/>
              <a:ext cx="954438" cy="393539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/>
            <p:cNvCxnSpPr/>
            <p:nvPr/>
          </p:nvCxnSpPr>
          <p:spPr>
            <a:xfrm>
              <a:off x="3529314" y="1716911"/>
              <a:ext cx="923451" cy="364269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/>
            <p:cNvCxnSpPr/>
            <p:nvPr/>
          </p:nvCxnSpPr>
          <p:spPr>
            <a:xfrm>
              <a:off x="2594244" y="1326516"/>
              <a:ext cx="903041" cy="357274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/>
            <p:cNvSpPr txBox="1">
              <a:spLocks noRot="1" noChangeAspect="1" noMove="1" noResize="1" noEditPoints="1" noAdjustHandles="1" noChangeArrowheads="1" noChangeShapeType="1" noTextEdit="1"/>
            </p:cNvSpPr>
            <p:nvPr/>
          </p:nvSpPr>
          <p:spPr>
            <a:xfrm rot="1359425">
              <a:off x="5744296" y="2320622"/>
              <a:ext cx="361766" cy="369332"/>
            </a:xfrm>
            <a:prstGeom prst="rect">
              <a:avLst/>
            </a:prstGeom>
            <a:blipFill rotWithShape="0">
              <a:blip r:embed="rId6"/>
              <a:stretch>
                <a:fillRect/>
              </a:stretch>
            </a:blipFill>
          </p:spPr>
          <p:txBody>
            <a:bodyPr/>
            <a:lstStyle/>
            <a:p>
              <a:r>
                <a:rPr lang="en-US">
                  <a:noFill/>
                  <a:latin typeface="Lucida Bright"/>
                  <a:cs typeface="Lucida Bright"/>
                </a:rPr>
                <a:t> </a:t>
              </a:r>
            </a:p>
          </p:txBody>
        </p:sp>
        <p:sp>
          <p:nvSpPr>
            <p:cNvPr id="65" name="TextBox 64"/>
            <p:cNvSpPr txBox="1">
              <a:spLocks noRot="1" noChangeAspect="1" noMove="1" noResize="1" noEditPoints="1" noAdjustHandles="1" noChangeArrowheads="1" noChangeShapeType="1" noTextEdit="1"/>
            </p:cNvSpPr>
            <p:nvPr/>
          </p:nvSpPr>
          <p:spPr>
            <a:xfrm rot="1359425">
              <a:off x="4798032" y="1948375"/>
              <a:ext cx="361766" cy="369332"/>
            </a:xfrm>
            <a:prstGeom prst="rect">
              <a:avLst/>
            </a:prstGeom>
            <a:blipFill rotWithShape="0">
              <a:blip r:embed="rId7"/>
              <a:stretch>
                <a:fillRect/>
              </a:stretch>
            </a:blipFill>
          </p:spPr>
          <p:txBody>
            <a:bodyPr/>
            <a:lstStyle/>
            <a:p>
              <a:r>
                <a:rPr lang="en-US">
                  <a:noFill/>
                  <a:latin typeface="Lucida Bright"/>
                  <a:cs typeface="Lucida Bright"/>
                </a:rPr>
                <a:t> </a:t>
              </a:r>
            </a:p>
          </p:txBody>
        </p:sp>
        <p:sp>
          <p:nvSpPr>
            <p:cNvPr id="66" name="TextBox 65"/>
            <p:cNvSpPr txBox="1">
              <a:spLocks noRot="1" noChangeAspect="1" noMove="1" noResize="1" noEditPoints="1" noAdjustHandles="1" noChangeArrowheads="1" noChangeShapeType="1" noTextEdit="1"/>
            </p:cNvSpPr>
            <p:nvPr/>
          </p:nvSpPr>
          <p:spPr>
            <a:xfrm rot="1359425">
              <a:off x="3892518" y="1595962"/>
              <a:ext cx="361766" cy="369332"/>
            </a:xfrm>
            <a:prstGeom prst="rect">
              <a:avLst/>
            </a:prstGeom>
            <a:blipFill rotWithShape="0">
              <a:blip r:embed="rId8"/>
              <a:stretch>
                <a:fillRect/>
              </a:stretch>
            </a:blipFill>
          </p:spPr>
          <p:txBody>
            <a:bodyPr/>
            <a:lstStyle/>
            <a:p>
              <a:r>
                <a:rPr lang="en-US">
                  <a:noFill/>
                  <a:latin typeface="Lucida Bright"/>
                  <a:cs typeface="Lucida Bright"/>
                </a:rPr>
                <a:t> </a:t>
              </a:r>
            </a:p>
          </p:txBody>
        </p:sp>
        <p:sp>
          <p:nvSpPr>
            <p:cNvPr id="67" name="TextBox 66"/>
            <p:cNvSpPr txBox="1">
              <a:spLocks noRot="1" noChangeAspect="1" noMove="1" noResize="1" noEditPoints="1" noAdjustHandles="1" noChangeArrowheads="1" noChangeShapeType="1" noTextEdit="1"/>
            </p:cNvSpPr>
            <p:nvPr/>
          </p:nvSpPr>
          <p:spPr>
            <a:xfrm rot="1359425">
              <a:off x="2905504" y="1218780"/>
              <a:ext cx="361766" cy="369332"/>
            </a:xfrm>
            <a:prstGeom prst="rect">
              <a:avLst/>
            </a:prstGeom>
            <a:blipFill rotWithShape="0">
              <a:blip r:embed="rId9"/>
              <a:stretch>
                <a:fillRect/>
              </a:stretch>
            </a:blipFill>
          </p:spPr>
          <p:txBody>
            <a:bodyPr/>
            <a:lstStyle/>
            <a:p>
              <a:r>
                <a:rPr lang="en-US">
                  <a:noFill/>
                  <a:latin typeface="Lucida Bright"/>
                  <a:cs typeface="Lucida Bright"/>
                </a:rPr>
                <a:t> </a:t>
              </a:r>
            </a:p>
          </p:txBody>
        </p:sp>
      </p:grpSp>
      <p:cxnSp>
        <p:nvCxnSpPr>
          <p:cNvPr id="69" name="Straight Arrow Connector 68"/>
          <p:cNvCxnSpPr/>
          <p:nvPr/>
        </p:nvCxnSpPr>
        <p:spPr>
          <a:xfrm>
            <a:off x="2728426" y="955687"/>
            <a:ext cx="4589289" cy="1861076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/>
          <p:cNvSpPr txBox="1"/>
          <p:nvPr/>
        </p:nvSpPr>
        <p:spPr>
          <a:xfrm rot="1302473">
            <a:off x="4394090" y="1473367"/>
            <a:ext cx="1522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Lucida Bright"/>
                <a:cs typeface="Lucida Bright"/>
              </a:rPr>
              <a:t>True Range</a:t>
            </a:r>
          </a:p>
        </p:txBody>
      </p:sp>
      <p:graphicFrame>
        <p:nvGraphicFramePr>
          <p:cNvPr id="42" name="Object 41"/>
          <p:cNvGraphicFramePr>
            <a:graphicFrameLocks noChangeAspect="1"/>
          </p:cNvGraphicFramePr>
          <p:nvPr>
            <p:extLst/>
          </p:nvPr>
        </p:nvGraphicFramePr>
        <p:xfrm>
          <a:off x="1282700" y="4435475"/>
          <a:ext cx="4533900" cy="581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9" name="Equation" r:id="rId10" imgW="1587240" imgH="203040" progId="Equation.3">
                  <p:embed/>
                </p:oleObj>
              </mc:Choice>
              <mc:Fallback>
                <p:oleObj name="Equation" r:id="rId10" imgW="158724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82700" y="4435475"/>
                        <a:ext cx="4533900" cy="5810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5635" name="Object 3"/>
          <p:cNvGraphicFramePr>
            <a:graphicFrameLocks noChangeAspect="1"/>
          </p:cNvGraphicFramePr>
          <p:nvPr>
            <p:extLst/>
          </p:nvPr>
        </p:nvGraphicFramePr>
        <p:xfrm>
          <a:off x="1017588" y="5040313"/>
          <a:ext cx="5041900" cy="581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0" name="Equation" r:id="rId12" imgW="1765080" imgH="203040" progId="Equation.3">
                  <p:embed/>
                </p:oleObj>
              </mc:Choice>
              <mc:Fallback>
                <p:oleObj name="Equation" r:id="rId12" imgW="176508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17588" y="5040313"/>
                        <a:ext cx="5041900" cy="5810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0" name="Group 59"/>
          <p:cNvGrpSpPr/>
          <p:nvPr/>
        </p:nvGrpSpPr>
        <p:grpSpPr>
          <a:xfrm>
            <a:off x="147455" y="5319155"/>
            <a:ext cx="4505372" cy="1207184"/>
            <a:chOff x="147455" y="5319155"/>
            <a:chExt cx="4505372" cy="1207184"/>
          </a:xfrm>
        </p:grpSpPr>
        <p:sp>
          <p:nvSpPr>
            <p:cNvPr id="45" name="Rounded Rectangle 44"/>
            <p:cNvSpPr/>
            <p:nvPr/>
          </p:nvSpPr>
          <p:spPr>
            <a:xfrm>
              <a:off x="147455" y="5777432"/>
              <a:ext cx="4505372" cy="748907"/>
            </a:xfrm>
            <a:prstGeom prst="roundRect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000" dirty="0">
                  <a:solidFill>
                    <a:prstClr val="black"/>
                  </a:solidFill>
                  <a:latin typeface="Lucida Bright"/>
                  <a:cs typeface="Lucida Bright"/>
                </a:rPr>
                <a:t>Possible to measure precisely</a:t>
              </a:r>
            </a:p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000" dirty="0">
                  <a:solidFill>
                    <a:prstClr val="black"/>
                  </a:solidFill>
                  <a:latin typeface="Lucida Bright"/>
                  <a:cs typeface="Lucida Bright"/>
                </a:rPr>
                <a:t>(2-5 mm error)</a:t>
              </a:r>
            </a:p>
          </p:txBody>
        </p:sp>
        <p:sp>
          <p:nvSpPr>
            <p:cNvPr id="44" name="Freeform 43"/>
            <p:cNvSpPr/>
            <p:nvPr/>
          </p:nvSpPr>
          <p:spPr>
            <a:xfrm>
              <a:off x="454982" y="5319155"/>
              <a:ext cx="704110" cy="452694"/>
            </a:xfrm>
            <a:custGeom>
              <a:avLst/>
              <a:gdLst>
                <a:gd name="connsiteX0" fmla="*/ 0 w 704110"/>
                <a:gd name="connsiteY0" fmla="*/ 855088 h 855088"/>
                <a:gd name="connsiteX1" fmla="*/ 125734 w 704110"/>
                <a:gd name="connsiteY1" fmla="*/ 213772 h 855088"/>
                <a:gd name="connsiteX2" fmla="*/ 704110 w 704110"/>
                <a:gd name="connsiteY2" fmla="*/ 0 h 855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04110" h="855088">
                  <a:moveTo>
                    <a:pt x="0" y="855088"/>
                  </a:moveTo>
                  <a:cubicBezTo>
                    <a:pt x="4191" y="605687"/>
                    <a:pt x="8382" y="356287"/>
                    <a:pt x="125734" y="213772"/>
                  </a:cubicBezTo>
                  <a:cubicBezTo>
                    <a:pt x="243086" y="71257"/>
                    <a:pt x="704110" y="0"/>
                    <a:pt x="704110" y="0"/>
                  </a:cubicBezTo>
                </a:path>
              </a:pathLst>
            </a:custGeom>
            <a:ln w="28575" cap="flat" cmpd="sng" algn="ctr">
              <a:solidFill>
                <a:schemeClr val="tx1">
                  <a:lumMod val="95000"/>
                  <a:lumOff val="5000"/>
                </a:schemeClr>
              </a:solidFill>
              <a:prstDash val="solid"/>
              <a:miter lim="800000"/>
              <a:headEnd type="none" w="med" len="med"/>
              <a:tail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1" name="Group 60"/>
          <p:cNvGrpSpPr/>
          <p:nvPr/>
        </p:nvGrpSpPr>
        <p:grpSpPr>
          <a:xfrm>
            <a:off x="5392076" y="5320657"/>
            <a:ext cx="3019521" cy="1167954"/>
            <a:chOff x="5392076" y="5320657"/>
            <a:chExt cx="3019521" cy="1167954"/>
          </a:xfrm>
        </p:grpSpPr>
        <p:sp>
          <p:nvSpPr>
            <p:cNvPr id="43" name="Rounded Rectangle 42"/>
            <p:cNvSpPr/>
            <p:nvPr/>
          </p:nvSpPr>
          <p:spPr>
            <a:xfrm>
              <a:off x="5392076" y="5778936"/>
              <a:ext cx="3019521" cy="709675"/>
            </a:xfrm>
            <a:prstGeom prst="roundRect">
              <a:avLst/>
            </a:prstGeom>
            <a:solidFill>
              <a:srgbClr val="FFB80D"/>
            </a:solidFill>
            <a:ln>
              <a:solidFill>
                <a:srgbClr val="FFB80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000" dirty="0">
                  <a:solidFill>
                    <a:prstClr val="black"/>
                  </a:solidFill>
                  <a:latin typeface="Lucida Bright"/>
                  <a:cs typeface="Lucida Bright"/>
                </a:rPr>
                <a:t>However, difficult to </a:t>
              </a:r>
            </a:p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000" dirty="0">
                  <a:solidFill>
                    <a:prstClr val="black"/>
                  </a:solidFill>
                  <a:latin typeface="Lucida Bright"/>
                  <a:cs typeface="Lucida Bright"/>
                </a:rPr>
                <a:t>estimate N</a:t>
              </a:r>
            </a:p>
          </p:txBody>
        </p:sp>
        <p:sp>
          <p:nvSpPr>
            <p:cNvPr id="47" name="Freeform 46"/>
            <p:cNvSpPr/>
            <p:nvPr/>
          </p:nvSpPr>
          <p:spPr>
            <a:xfrm flipH="1">
              <a:off x="5908702" y="5320657"/>
              <a:ext cx="704110" cy="452694"/>
            </a:xfrm>
            <a:custGeom>
              <a:avLst/>
              <a:gdLst>
                <a:gd name="connsiteX0" fmla="*/ 0 w 704110"/>
                <a:gd name="connsiteY0" fmla="*/ 855088 h 855088"/>
                <a:gd name="connsiteX1" fmla="*/ 125734 w 704110"/>
                <a:gd name="connsiteY1" fmla="*/ 213772 h 855088"/>
                <a:gd name="connsiteX2" fmla="*/ 704110 w 704110"/>
                <a:gd name="connsiteY2" fmla="*/ 0 h 855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04110" h="855088">
                  <a:moveTo>
                    <a:pt x="0" y="855088"/>
                  </a:moveTo>
                  <a:cubicBezTo>
                    <a:pt x="4191" y="605687"/>
                    <a:pt x="8382" y="356287"/>
                    <a:pt x="125734" y="213772"/>
                  </a:cubicBezTo>
                  <a:cubicBezTo>
                    <a:pt x="243086" y="71257"/>
                    <a:pt x="704110" y="0"/>
                    <a:pt x="704110" y="0"/>
                  </a:cubicBezTo>
                </a:path>
              </a:pathLst>
            </a:custGeom>
            <a:ln w="28575" cap="flat" cmpd="sng" algn="ctr">
              <a:solidFill>
                <a:schemeClr val="tx1">
                  <a:lumMod val="95000"/>
                  <a:lumOff val="5000"/>
                </a:schemeClr>
              </a:solidFill>
              <a:prstDash val="solid"/>
              <a:miter lim="800000"/>
              <a:headEnd type="none" w="med" len="med"/>
              <a:tail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71" name="Straight Arrow Connector 70"/>
          <p:cNvCxnSpPr/>
          <p:nvPr/>
        </p:nvCxnSpPr>
        <p:spPr>
          <a:xfrm>
            <a:off x="2225384" y="2112941"/>
            <a:ext cx="4476234" cy="194873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7560251" y="4337194"/>
            <a:ext cx="14078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GPS Receiver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860095" y="834662"/>
            <a:ext cx="136056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GPS Satellite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3498436" y="4329636"/>
                <a:ext cx="57496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𝜆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8436" y="4329636"/>
                <a:ext cx="574965" cy="707886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8" name="TextBox 57"/>
              <p:cNvSpPr txBox="1"/>
              <p:nvPr/>
            </p:nvSpPr>
            <p:spPr>
              <a:xfrm>
                <a:off x="2144770" y="4979575"/>
                <a:ext cx="57496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𝜆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8" name="TextBox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4770" y="4979575"/>
                <a:ext cx="574965" cy="707886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9" name="TextBox 58"/>
              <p:cNvSpPr txBox="1"/>
              <p:nvPr/>
            </p:nvSpPr>
            <p:spPr>
              <a:xfrm>
                <a:off x="4959682" y="4916823"/>
                <a:ext cx="857093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-</m:t>
                      </m:r>
                      <m:r>
                        <a:rPr lang="en-US" sz="4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r>
                        <a:rPr lang="en-US" sz="40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𝜆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9" name="TextBox 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9682" y="4916823"/>
                <a:ext cx="857093" cy="707886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82031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8" grpId="0"/>
      <p:bldP spid="59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ounded Rectangle 45"/>
          <p:cNvSpPr/>
          <p:nvPr/>
        </p:nvSpPr>
        <p:spPr>
          <a:xfrm>
            <a:off x="163513" y="3759873"/>
            <a:ext cx="8814232" cy="691616"/>
          </a:xfrm>
          <a:prstGeom prst="roundRect">
            <a:avLst/>
          </a:prstGeom>
          <a:solidFill>
            <a:srgbClr val="D0CEC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609600" y="0"/>
            <a:ext cx="8229600" cy="868362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Lucida Bright"/>
                <a:ea typeface="+mj-ea"/>
                <a:cs typeface="Lucida Bright"/>
              </a:defRPr>
            </a:lvl1pPr>
          </a:lstStyle>
          <a:p>
            <a:r>
              <a:rPr lang="en-US" sz="3000" dirty="0"/>
              <a:t>GPS Carrier Phase</a:t>
            </a:r>
          </a:p>
        </p:txBody>
      </p:sp>
      <p:graphicFrame>
        <p:nvGraphicFramePr>
          <p:cNvPr id="325635" name="Object 3"/>
          <p:cNvGraphicFramePr>
            <a:graphicFrameLocks noChangeAspect="1"/>
          </p:cNvGraphicFramePr>
          <p:nvPr>
            <p:extLst/>
          </p:nvPr>
        </p:nvGraphicFramePr>
        <p:xfrm>
          <a:off x="163513" y="3829050"/>
          <a:ext cx="8885237" cy="601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683" name="Equation" r:id="rId4" imgW="3352680" imgH="241200" progId="Equation.3">
                  <p:embed/>
                </p:oleObj>
              </mc:Choice>
              <mc:Fallback>
                <p:oleObj name="Equation" r:id="rId4" imgW="335268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3513" y="3829050"/>
                        <a:ext cx="8885237" cy="6016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8" name="Group 57"/>
          <p:cNvGrpSpPr/>
          <p:nvPr/>
        </p:nvGrpSpPr>
        <p:grpSpPr>
          <a:xfrm>
            <a:off x="2193686" y="804789"/>
            <a:ext cx="4910282" cy="2905279"/>
            <a:chOff x="1288400" y="824097"/>
            <a:chExt cx="6262561" cy="415603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762" t="42648" r="20258" b="4268"/>
            <a:stretch/>
          </p:blipFill>
          <p:spPr>
            <a:xfrm rot="256849">
              <a:off x="2004792" y="1643539"/>
              <a:ext cx="4573948" cy="3336588"/>
            </a:xfrm>
            <a:prstGeom prst="rect">
              <a:avLst/>
            </a:prstGeom>
          </p:spPr>
        </p:pic>
        <p:pic>
          <p:nvPicPr>
            <p:cNvPr id="26" name="Picture 2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9201" b="8054"/>
            <a:stretch>
              <a:fillRect/>
            </a:stretch>
          </p:blipFill>
          <p:spPr bwMode="auto">
            <a:xfrm>
              <a:off x="6593973" y="4028076"/>
              <a:ext cx="956988" cy="6637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2" name="Group 26"/>
            <p:cNvGrpSpPr/>
            <p:nvPr/>
          </p:nvGrpSpPr>
          <p:grpSpPr>
            <a:xfrm rot="18464949">
              <a:off x="1105697" y="1575048"/>
              <a:ext cx="1257812" cy="892405"/>
              <a:chOff x="4717948" y="1233599"/>
              <a:chExt cx="1257812" cy="892405"/>
            </a:xfrm>
            <a:solidFill>
              <a:srgbClr val="FF0000"/>
            </a:solidFill>
          </p:grpSpPr>
          <p:sp>
            <p:nvSpPr>
              <p:cNvPr id="32" name="Rectangle 31"/>
              <p:cNvSpPr/>
              <p:nvPr/>
            </p:nvSpPr>
            <p:spPr>
              <a:xfrm>
                <a:off x="5205726" y="1233599"/>
                <a:ext cx="282256" cy="412978"/>
              </a:xfrm>
              <a:prstGeom prst="rect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/>
                  <a:cs typeface="Lucida Bright"/>
                </a:endParaRPr>
              </a:p>
            </p:txBody>
          </p:sp>
          <p:sp>
            <p:nvSpPr>
              <p:cNvPr id="33" name="Oval 32"/>
              <p:cNvSpPr/>
              <p:nvPr/>
            </p:nvSpPr>
            <p:spPr>
              <a:xfrm>
                <a:off x="5085856" y="1641050"/>
                <a:ext cx="521997" cy="226235"/>
              </a:xfrm>
              <a:prstGeom prst="ellipse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/>
                  <a:cs typeface="Lucida Bright"/>
                </a:endParaRPr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4717948" y="1361503"/>
                <a:ext cx="411480" cy="210312"/>
              </a:xfrm>
              <a:prstGeom prst="rect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/>
                  <a:cs typeface="Lucida Bright"/>
                </a:endParaRPr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5564280" y="1357265"/>
                <a:ext cx="411480" cy="210312"/>
              </a:xfrm>
              <a:prstGeom prst="rect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/>
                  <a:cs typeface="Lucida Bright"/>
                </a:endParaRPr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4999382" y="1432944"/>
                <a:ext cx="694944" cy="76253"/>
              </a:xfrm>
              <a:prstGeom prst="rect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/>
                  <a:cs typeface="Lucida Bright"/>
                </a:endParaRPr>
              </a:p>
            </p:txBody>
          </p:sp>
          <p:cxnSp>
            <p:nvCxnSpPr>
              <p:cNvPr id="37" name="Straight Connector 36"/>
              <p:cNvCxnSpPr/>
              <p:nvPr/>
            </p:nvCxnSpPr>
            <p:spPr>
              <a:xfrm flipH="1">
                <a:off x="5348050" y="1744622"/>
                <a:ext cx="1405" cy="311315"/>
              </a:xfrm>
              <a:prstGeom prst="line">
                <a:avLst/>
              </a:prstGeom>
              <a:grpFill/>
              <a:ln w="254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Oval 38"/>
              <p:cNvSpPr/>
              <p:nvPr/>
            </p:nvSpPr>
            <p:spPr>
              <a:xfrm>
                <a:off x="5292459" y="2022446"/>
                <a:ext cx="103172" cy="10355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ucida Bright"/>
                  <a:cs typeface="Lucida Bright"/>
                </a:endParaRPr>
              </a:p>
            </p:txBody>
          </p:sp>
        </p:grpSp>
        <p:sp>
          <p:nvSpPr>
            <p:cNvPr id="18" name="TextBox 17"/>
            <p:cNvSpPr txBox="1"/>
            <p:nvPr/>
          </p:nvSpPr>
          <p:spPr>
            <a:xfrm rot="1387945">
              <a:off x="2744530" y="3393985"/>
              <a:ext cx="2122058" cy="3962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Lucida Bright"/>
                  <a:cs typeface="Lucida Bright"/>
                </a:rPr>
                <a:t>GPS Carrier Wave</a:t>
              </a:r>
            </a:p>
          </p:txBody>
        </p:sp>
        <p:cxnSp>
          <p:nvCxnSpPr>
            <p:cNvPr id="51" name="Straight Connector 50"/>
            <p:cNvCxnSpPr/>
            <p:nvPr/>
          </p:nvCxnSpPr>
          <p:spPr>
            <a:xfrm flipH="1">
              <a:off x="6421896" y="2580913"/>
              <a:ext cx="968090" cy="2128633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" name="Group 69"/>
            <p:cNvGrpSpPr/>
            <p:nvPr/>
          </p:nvGrpSpPr>
          <p:grpSpPr>
            <a:xfrm>
              <a:off x="6321382" y="2621879"/>
              <a:ext cx="937200" cy="602438"/>
              <a:chOff x="6321382" y="2621879"/>
              <a:chExt cx="937200" cy="602438"/>
            </a:xfrm>
          </p:grpSpPr>
          <p:cxnSp>
            <p:nvCxnSpPr>
              <p:cNvPr id="15" name="Straight Arrow Connector 14"/>
              <p:cNvCxnSpPr/>
              <p:nvPr/>
            </p:nvCxnSpPr>
            <p:spPr>
              <a:xfrm>
                <a:off x="6321382" y="2885336"/>
                <a:ext cx="813240" cy="338981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headEnd type="arrow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3" name="TextBox 62"/>
              <p:cNvSpPr txBox="1"/>
              <p:nvPr/>
            </p:nvSpPr>
            <p:spPr>
              <a:xfrm rot="1359425">
                <a:off x="6402044" y="2621879"/>
                <a:ext cx="856538" cy="3962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dirty="0">
                    <a:latin typeface="Lucida Bright"/>
                    <a:cs typeface="Lucida Bright"/>
                  </a:rPr>
                  <a:t>Phase</a:t>
                </a:r>
              </a:p>
            </p:txBody>
          </p:sp>
        </p:grpSp>
        <p:cxnSp>
          <p:nvCxnSpPr>
            <p:cNvPr id="56" name="Straight Connector 55"/>
            <p:cNvCxnSpPr/>
            <p:nvPr/>
          </p:nvCxnSpPr>
          <p:spPr>
            <a:xfrm flipH="1">
              <a:off x="1992106" y="824097"/>
              <a:ext cx="816071" cy="182781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" name="Group 61"/>
            <p:cNvGrpSpPr/>
            <p:nvPr/>
          </p:nvGrpSpPr>
          <p:grpSpPr>
            <a:xfrm>
              <a:off x="2594244" y="1218780"/>
              <a:ext cx="3802127" cy="2541095"/>
              <a:chOff x="2594244" y="1218780"/>
              <a:chExt cx="3802127" cy="2541095"/>
            </a:xfrm>
          </p:grpSpPr>
          <p:cxnSp>
            <p:nvCxnSpPr>
              <p:cNvPr id="13" name="Straight Connector 12"/>
              <p:cNvCxnSpPr/>
              <p:nvPr/>
            </p:nvCxnSpPr>
            <p:spPr>
              <a:xfrm rot="5400000">
                <a:off x="2850651" y="1843023"/>
                <a:ext cx="1027517" cy="46726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>
              <a:xfrm rot="5400000">
                <a:off x="3832304" y="2265262"/>
                <a:ext cx="956447" cy="42320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>
              <a:xfrm rot="5400000">
                <a:off x="4750115" y="2628444"/>
                <a:ext cx="995706" cy="46236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>
              <a:xfrm rot="5400000">
                <a:off x="5676108" y="3039612"/>
                <a:ext cx="991370" cy="449156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Arrow Connector 51"/>
              <p:cNvCxnSpPr/>
              <p:nvPr/>
            </p:nvCxnSpPr>
            <p:spPr>
              <a:xfrm>
                <a:off x="5406662" y="2477566"/>
                <a:ext cx="911711" cy="405457"/>
              </a:xfrm>
              <a:prstGeom prst="straightConnector1">
                <a:avLst/>
              </a:prstGeom>
              <a:ln>
                <a:headEnd type="arrow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Arrow Connector 52"/>
              <p:cNvCxnSpPr/>
              <p:nvPr/>
            </p:nvCxnSpPr>
            <p:spPr>
              <a:xfrm>
                <a:off x="4452224" y="2084027"/>
                <a:ext cx="954438" cy="393539"/>
              </a:xfrm>
              <a:prstGeom prst="straightConnector1">
                <a:avLst/>
              </a:prstGeom>
              <a:ln>
                <a:headEnd type="arrow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Arrow Connector 53"/>
              <p:cNvCxnSpPr/>
              <p:nvPr/>
            </p:nvCxnSpPr>
            <p:spPr>
              <a:xfrm>
                <a:off x="3529314" y="1716911"/>
                <a:ext cx="923451" cy="364269"/>
              </a:xfrm>
              <a:prstGeom prst="straightConnector1">
                <a:avLst/>
              </a:prstGeom>
              <a:ln>
                <a:headEnd type="arrow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Arrow Connector 54"/>
              <p:cNvCxnSpPr/>
              <p:nvPr/>
            </p:nvCxnSpPr>
            <p:spPr>
              <a:xfrm>
                <a:off x="2594244" y="1326516"/>
                <a:ext cx="903041" cy="357274"/>
              </a:xfrm>
              <a:prstGeom prst="straightConnector1">
                <a:avLst/>
              </a:prstGeom>
              <a:ln>
                <a:headEnd type="arrow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4" name="TextBox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359425">
                <a:off x="5744296" y="2320622"/>
                <a:ext cx="361766" cy="369332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  <a:latin typeface="Lucida Bright"/>
                    <a:cs typeface="Lucida Bright"/>
                  </a:rPr>
                  <a:t> </a:t>
                </a:r>
              </a:p>
            </p:txBody>
          </p:sp>
          <p:sp>
            <p:nvSpPr>
              <p:cNvPr id="65" name="TextBox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359425">
                <a:off x="4798032" y="1948375"/>
                <a:ext cx="361766" cy="369332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  <a:latin typeface="Lucida Bright"/>
                    <a:cs typeface="Lucida Bright"/>
                  </a:rPr>
                  <a:t> </a:t>
                </a:r>
              </a:p>
            </p:txBody>
          </p:sp>
          <p:sp>
            <p:nvSpPr>
              <p:cNvPr id="66" name="TextBox 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359425">
                <a:off x="3892518" y="1595962"/>
                <a:ext cx="361766" cy="369332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  <a:latin typeface="Lucida Bright"/>
                    <a:cs typeface="Lucida Bright"/>
                  </a:rPr>
                  <a:t> </a:t>
                </a:r>
              </a:p>
            </p:txBody>
          </p:sp>
          <p:sp>
            <p:nvSpPr>
              <p:cNvPr id="67" name="TextBox 6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359425">
                <a:off x="2905504" y="1218780"/>
                <a:ext cx="361766" cy="369332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  <a:latin typeface="Lucida Bright"/>
                    <a:cs typeface="Lucida Bright"/>
                  </a:rPr>
                  <a:t> </a:t>
                </a:r>
              </a:p>
            </p:txBody>
          </p:sp>
        </p:grpSp>
        <p:cxnSp>
          <p:nvCxnSpPr>
            <p:cNvPr id="69" name="Straight Arrow Connector 68"/>
            <p:cNvCxnSpPr/>
            <p:nvPr/>
          </p:nvCxnSpPr>
          <p:spPr>
            <a:xfrm>
              <a:off x="2728426" y="955687"/>
              <a:ext cx="4589289" cy="1861076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TextBox 78"/>
            <p:cNvSpPr txBox="1"/>
            <p:nvPr/>
          </p:nvSpPr>
          <p:spPr>
            <a:xfrm rot="1302473">
              <a:off x="4394090" y="1459907"/>
              <a:ext cx="1522097" cy="3962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latin typeface="Lucida Bright"/>
                  <a:cs typeface="Lucida Bright"/>
                </a:rPr>
                <a:t>True Range</a:t>
              </a:r>
            </a:p>
          </p:txBody>
        </p:sp>
        <p:cxnSp>
          <p:nvCxnSpPr>
            <p:cNvPr id="71" name="Straight Arrow Connector 70"/>
            <p:cNvCxnSpPr/>
            <p:nvPr/>
          </p:nvCxnSpPr>
          <p:spPr>
            <a:xfrm>
              <a:off x="2225384" y="2112941"/>
              <a:ext cx="4476234" cy="194873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7" name="TextBox 56"/>
          <p:cNvSpPr txBox="1"/>
          <p:nvPr/>
        </p:nvSpPr>
        <p:spPr>
          <a:xfrm>
            <a:off x="326913" y="3370053"/>
            <a:ext cx="3324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Lucida Bright"/>
                <a:cs typeface="Lucida Bright"/>
              </a:rPr>
              <a:t>Real systems more difficult: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-201174" y="4691912"/>
            <a:ext cx="9505485" cy="1323439"/>
          </a:xfrm>
          <a:prstGeom prst="rect">
            <a:avLst/>
          </a:prstGeom>
          <a:solidFill>
            <a:srgbClr val="CDFF9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Lucida Bright"/>
                <a:cs typeface="Lucida Bright"/>
              </a:rPr>
              <a:t>However, since we only care about relative distances …</a:t>
            </a:r>
          </a:p>
          <a:p>
            <a:pPr algn="ctr"/>
            <a:endParaRPr lang="en-US" sz="2000" dirty="0">
              <a:latin typeface="Lucida Bright"/>
              <a:cs typeface="Lucida Bright"/>
            </a:endParaRPr>
          </a:p>
          <a:p>
            <a:pPr algn="ctr"/>
            <a:r>
              <a:rPr lang="en-US" sz="2000" dirty="0">
                <a:latin typeface="Lucida Bright"/>
                <a:cs typeface="Lucida Bright"/>
              </a:rPr>
              <a:t>Possible to eliminate some errors by subtracting phase equations </a:t>
            </a:r>
          </a:p>
          <a:p>
            <a:pPr algn="ctr"/>
            <a:r>
              <a:rPr lang="en-US" sz="2000" dirty="0">
                <a:latin typeface="Lucida Bright"/>
                <a:cs typeface="Lucida Bright"/>
              </a:rPr>
              <a:t>across receivers, satellites, time, etc.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6940481" y="6161664"/>
            <a:ext cx="1920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Lucida Bright"/>
                <a:cs typeface="Lucida Bright"/>
              </a:rPr>
              <a:t>For example …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7112673" y="3075276"/>
            <a:ext cx="14078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GPS Receiver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1673538" y="691643"/>
            <a:ext cx="136056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GPS Satellite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3" name="TextBox 42"/>
              <p:cNvSpPr txBox="1"/>
              <p:nvPr/>
            </p:nvSpPr>
            <p:spPr>
              <a:xfrm>
                <a:off x="3794270" y="3845544"/>
                <a:ext cx="80477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+ </m:t>
                      </m:r>
                      <m:r>
                        <a:rPr lang="en-US" sz="28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𝜆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4270" y="3845544"/>
                <a:ext cx="804771" cy="523220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8691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60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 txBox="1">
            <a:spLocks/>
          </p:cNvSpPr>
          <p:nvPr/>
        </p:nvSpPr>
        <p:spPr>
          <a:xfrm>
            <a:off x="609600" y="357465"/>
            <a:ext cx="8229600" cy="868362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Lucida Bright"/>
                <a:ea typeface="+mj-ea"/>
                <a:cs typeface="Lucida Bright"/>
              </a:defRPr>
            </a:lvl1pPr>
          </a:lstStyle>
          <a:p>
            <a:pPr>
              <a:defRPr/>
            </a:pPr>
            <a:r>
              <a:rPr lang="en-US" sz="3200" dirty="0" smtClean="0"/>
              <a:t>(I) Single Differential Across </a:t>
            </a:r>
            <a:r>
              <a:rPr lang="en-US" sz="3200" dirty="0"/>
              <a:t>Receivers </a:t>
            </a:r>
            <a:r>
              <a:rPr lang="en-US" sz="3200" dirty="0" smtClean="0"/>
              <a:t>– Cancelling Satellite Errors</a:t>
            </a:r>
            <a:endParaRPr lang="en-US" sz="3200" dirty="0"/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7568" y="4741697"/>
            <a:ext cx="1166670" cy="808330"/>
          </a:xfrm>
          <a:prstGeom prst="rect">
            <a:avLst/>
          </a:prstGeom>
        </p:spPr>
      </p:pic>
      <p:pic>
        <p:nvPicPr>
          <p:cNvPr id="38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201" b="8054"/>
          <a:stretch>
            <a:fillRect/>
          </a:stretch>
        </p:blipFill>
        <p:spPr bwMode="auto">
          <a:xfrm>
            <a:off x="82192" y="5048614"/>
            <a:ext cx="1227667" cy="8515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0" name="Group 39"/>
          <p:cNvGrpSpPr/>
          <p:nvPr/>
        </p:nvGrpSpPr>
        <p:grpSpPr>
          <a:xfrm>
            <a:off x="420451" y="1665905"/>
            <a:ext cx="1257812" cy="892405"/>
            <a:chOff x="4717948" y="1233599"/>
            <a:chExt cx="1257812" cy="892405"/>
          </a:xfrm>
          <a:solidFill>
            <a:srgbClr val="FF0000"/>
          </a:solidFill>
        </p:grpSpPr>
        <p:sp>
          <p:nvSpPr>
            <p:cNvPr id="41" name="Rectangle 40"/>
            <p:cNvSpPr/>
            <p:nvPr/>
          </p:nvSpPr>
          <p:spPr>
            <a:xfrm>
              <a:off x="5205726" y="1233599"/>
              <a:ext cx="282256" cy="412978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>
              <a:off x="5085856" y="1641050"/>
              <a:ext cx="521997" cy="226235"/>
            </a:xfrm>
            <a:prstGeom prst="ellipse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4717948" y="1361503"/>
              <a:ext cx="411480" cy="210312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5564280" y="1357265"/>
              <a:ext cx="411480" cy="210312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4999382" y="1432944"/>
              <a:ext cx="694944" cy="76253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6" name="Straight Connector 45"/>
            <p:cNvCxnSpPr/>
            <p:nvPr/>
          </p:nvCxnSpPr>
          <p:spPr>
            <a:xfrm flipH="1">
              <a:off x="5348050" y="1744622"/>
              <a:ext cx="1405" cy="311315"/>
            </a:xfrm>
            <a:prstGeom prst="line">
              <a:avLst/>
            </a:prstGeom>
            <a:grpFill/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Oval 46"/>
            <p:cNvSpPr/>
            <p:nvPr/>
          </p:nvSpPr>
          <p:spPr>
            <a:xfrm>
              <a:off x="5292459" y="2022446"/>
              <a:ext cx="103172" cy="103558"/>
            </a:xfrm>
            <a:prstGeom prst="ellipse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48" name="Straight Connector 47"/>
          <p:cNvCxnSpPr/>
          <p:nvPr/>
        </p:nvCxnSpPr>
        <p:spPr>
          <a:xfrm flipH="1">
            <a:off x="739156" y="2744808"/>
            <a:ext cx="354527" cy="2303806"/>
          </a:xfrm>
          <a:prstGeom prst="line">
            <a:avLst/>
          </a:prstGeom>
          <a:ln w="25400" cap="flat" cmpd="sng" algn="ctr">
            <a:solidFill>
              <a:schemeClr val="tx1">
                <a:lumMod val="85000"/>
                <a:lumOff val="15000"/>
              </a:schemeClr>
            </a:solidFill>
            <a:prstDash val="dash"/>
            <a:miter lim="800000"/>
            <a:headEnd type="arrow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1177172" y="2639306"/>
            <a:ext cx="1522896" cy="2027585"/>
          </a:xfrm>
          <a:prstGeom prst="line">
            <a:avLst/>
          </a:prstGeom>
          <a:ln w="25400" cap="flat" cmpd="sng" algn="ctr">
            <a:solidFill>
              <a:schemeClr val="tx1">
                <a:lumMod val="85000"/>
                <a:lumOff val="15000"/>
              </a:schemeClr>
            </a:solidFill>
            <a:prstDash val="dash"/>
            <a:miter lim="800000"/>
            <a:headEnd type="arrow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795728" y="4351758"/>
                <a:ext cx="1258096" cy="3703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solidFill>
                      <a:prstClr val="black"/>
                    </a:solidFill>
                  </a:rPr>
                  <a:t>Range =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prstClr val="black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p>
                    </m:sSubSup>
                  </m:oMath>
                </a14:m>
                <a:endParaRPr lang="en-US" dirty="0"/>
              </a:p>
            </p:txBody>
          </p:sp>
        </mc:Choice>
        <mc:Fallback xmlns:mv="urn:schemas-microsoft-com:mac:vml"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728" y="4351758"/>
                <a:ext cx="1258096" cy="370358"/>
              </a:xfrm>
              <a:prstGeom prst="rect">
                <a:avLst/>
              </a:prstGeom>
              <a:blipFill rotWithShape="0">
                <a:blip r:embed="rId5"/>
                <a:stretch>
                  <a:fillRect l="-4369" t="-9836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/>
              <p:cNvSpPr txBox="1"/>
              <p:nvPr/>
            </p:nvSpPr>
            <p:spPr>
              <a:xfrm>
                <a:off x="1823416" y="3294708"/>
                <a:ext cx="1258096" cy="4016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solidFill>
                      <a:prstClr val="black"/>
                    </a:solidFill>
                  </a:rPr>
                  <a:t>Range =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prstClr val="black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p>
                    </m:sSubSup>
                  </m:oMath>
                </a14:m>
                <a:endParaRPr lang="en-US" dirty="0"/>
              </a:p>
            </p:txBody>
          </p:sp>
        </mc:Choice>
        <mc:Fallback xmlns:mv="urn:schemas-microsoft-com:mac:vml" xmlns=""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3416" y="3294708"/>
                <a:ext cx="1258096" cy="401648"/>
              </a:xfrm>
              <a:prstGeom prst="rect">
                <a:avLst/>
              </a:prstGeom>
              <a:blipFill rotWithShape="0">
                <a:blip r:embed="rId6"/>
                <a:stretch>
                  <a:fillRect l="-3883" t="-6061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5" name="Group 104"/>
          <p:cNvGrpSpPr>
            <a:grpSpLocks noChangeAspect="1"/>
          </p:cNvGrpSpPr>
          <p:nvPr/>
        </p:nvGrpSpPr>
        <p:grpSpPr>
          <a:xfrm>
            <a:off x="474260" y="5850028"/>
            <a:ext cx="517054" cy="553998"/>
            <a:chOff x="567347" y="5934099"/>
            <a:chExt cx="264584" cy="283489"/>
          </a:xfrm>
        </p:grpSpPr>
        <p:sp>
          <p:nvSpPr>
            <p:cNvPr id="116" name="Oval 115"/>
            <p:cNvSpPr>
              <a:spLocks noChangeAspect="1"/>
            </p:cNvSpPr>
            <p:nvPr/>
          </p:nvSpPr>
          <p:spPr>
            <a:xfrm>
              <a:off x="567347" y="5948606"/>
              <a:ext cx="264584" cy="264584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722" dirty="0">
                <a:solidFill>
                  <a:prstClr val="black"/>
                </a:solidFill>
              </a:endParaRPr>
            </a:p>
          </p:txBody>
        </p:sp>
        <p:sp>
          <p:nvSpPr>
            <p:cNvPr id="104" name="TextBox 103"/>
            <p:cNvSpPr txBox="1">
              <a:spLocks noChangeAspect="1"/>
            </p:cNvSpPr>
            <p:nvPr/>
          </p:nvSpPr>
          <p:spPr>
            <a:xfrm>
              <a:off x="600662" y="5934099"/>
              <a:ext cx="194570" cy="2834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 smtClean="0"/>
                <a:t>1</a:t>
              </a:r>
              <a:endParaRPr lang="en-US" sz="3000" dirty="0"/>
            </a:p>
          </p:txBody>
        </p: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572A2A7-F496-4C1D-903A-5CBAC5D3243C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  <p:grpSp>
        <p:nvGrpSpPr>
          <p:cNvPr id="73" name="Group 72"/>
          <p:cNvGrpSpPr/>
          <p:nvPr/>
        </p:nvGrpSpPr>
        <p:grpSpPr>
          <a:xfrm rot="21064026">
            <a:off x="1317407" y="5217681"/>
            <a:ext cx="997883" cy="461665"/>
            <a:chOff x="1150492" y="4078564"/>
            <a:chExt cx="1070043" cy="46166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TextBox 73"/>
                <p:cNvSpPr txBox="1"/>
                <p:nvPr/>
              </p:nvSpPr>
              <p:spPr>
                <a:xfrm>
                  <a:off x="1268710" y="4078564"/>
                  <a:ext cx="756257" cy="46166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000" b="1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3000" b="1" i="1" smtClean="0">
                                <a:latin typeface="Cambria Math" panose="02040503050406030204" pitchFamily="18" charset="0"/>
                              </a:rPr>
                              <m:t>𝑹</m:t>
                            </m:r>
                          </m:e>
                          <m:sub>
                            <m:r>
                              <a:rPr lang="en-US" sz="3000" b="1" i="1" smtClean="0">
                                <a:latin typeface="Cambria Math" panose="02040503050406030204" pitchFamily="18" charset="0"/>
                              </a:rPr>
                              <m:t>𝟏𝟐</m:t>
                            </m:r>
                          </m:sub>
                        </m:sSub>
                      </m:oMath>
                    </m:oMathPara>
                  </a14:m>
                  <a:endParaRPr lang="en-US" sz="3000" b="1" dirty="0">
                    <a:latin typeface="LilyUPC" panose="020B0604020202020204" pitchFamily="34" charset="-34"/>
                    <a:cs typeface="LilyUPC" panose="020B0604020202020204" pitchFamily="34" charset="-34"/>
                  </a:endParaRPr>
                </a:p>
              </p:txBody>
            </p:sp>
          </mc:Choice>
          <mc:Fallback xmlns:mv="urn:schemas-microsoft-com:mac:vml" xmlns="">
            <p:sp>
              <p:nvSpPr>
                <p:cNvPr id="74" name="TextBox 7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68710" y="4078564"/>
                  <a:ext cx="756257" cy="461665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5" name="Straight Arrow Connector 74"/>
            <p:cNvCxnSpPr/>
            <p:nvPr/>
          </p:nvCxnSpPr>
          <p:spPr>
            <a:xfrm rot="120000" flipV="1">
              <a:off x="1150492" y="4131045"/>
              <a:ext cx="1070043" cy="43774"/>
            </a:xfrm>
            <a:prstGeom prst="straightConnector1">
              <a:avLst/>
            </a:prstGeom>
            <a:ln w="25400">
              <a:solidFill>
                <a:schemeClr val="tx1"/>
              </a:solidFill>
              <a:prstDash val="soli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128813" y="5682147"/>
            <a:ext cx="2536032" cy="1169880"/>
            <a:chOff x="128813" y="5682147"/>
            <a:chExt cx="2536032" cy="1169880"/>
          </a:xfrm>
        </p:grpSpPr>
        <p:sp>
          <p:nvSpPr>
            <p:cNvPr id="108" name="Rounded Rectangle 107"/>
            <p:cNvSpPr/>
            <p:nvPr/>
          </p:nvSpPr>
          <p:spPr>
            <a:xfrm>
              <a:off x="128813" y="6469764"/>
              <a:ext cx="2536032" cy="382263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400" dirty="0" smtClean="0">
                  <a:solidFill>
                    <a:prstClr val="black"/>
                  </a:solidFill>
                  <a:latin typeface="Lucida Bright" panose="02040602050505020304" pitchFamily="18" charset="0"/>
                </a:rPr>
                <a:t>Relative Position (Baseline)</a:t>
              </a:r>
              <a:endParaRPr lang="en-US" sz="1400" dirty="0">
                <a:solidFill>
                  <a:prstClr val="black"/>
                </a:solidFill>
                <a:latin typeface="Lucida Bright" panose="02040602050505020304" pitchFamily="18" charset="0"/>
              </a:endParaRPr>
            </a:p>
          </p:txBody>
        </p:sp>
        <p:cxnSp>
          <p:nvCxnSpPr>
            <p:cNvPr id="109" name="Straight Arrow Connector 108"/>
            <p:cNvCxnSpPr>
              <a:endCxn id="74" idx="2"/>
            </p:cNvCxnSpPr>
            <p:nvPr/>
          </p:nvCxnSpPr>
          <p:spPr>
            <a:xfrm flipV="1">
              <a:off x="1394870" y="5682147"/>
              <a:ext cx="421693" cy="76688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1" name="Straight Arrow Connector 100"/>
          <p:cNvCxnSpPr/>
          <p:nvPr/>
        </p:nvCxnSpPr>
        <p:spPr>
          <a:xfrm flipV="1">
            <a:off x="1678263" y="5040569"/>
            <a:ext cx="3798901" cy="1408463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ounded Rectangle 61"/>
              <p:cNvSpPr/>
              <p:nvPr/>
            </p:nvSpPr>
            <p:spPr>
              <a:xfrm>
                <a:off x="2664845" y="2309916"/>
                <a:ext cx="7228475" cy="529167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p>
                      </m:sSubSup>
                      <m:r>
                        <a:rPr lang="en-US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p>
                      </m:sSubSup>
                      <m:r>
                        <a:rPr lang="en-US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sSubSup>
                        <m:sSubSupPr>
                          <m:ctrlP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p>
                      </m:sSubSup>
                      <m:r>
                        <a:rPr lang="en-US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𝐶𝑙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𝐶𝑙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𝐷𝑒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𝑎𝑡𝑚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prstClr val="black"/>
                  </a:solidFill>
                  <a:latin typeface="Lucida Bright" panose="02040602050505020304" pitchFamily="18" charset="0"/>
                </a:endParaRPr>
              </a:p>
            </p:txBody>
          </p:sp>
        </mc:Choice>
        <mc:Fallback xmlns:mv="urn:schemas-microsoft-com:mac:vml" xmlns="">
          <p:sp>
            <p:nvSpPr>
              <p:cNvPr id="62" name="Rounded Rectangle 6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4845" y="2309916"/>
                <a:ext cx="7228475" cy="529167"/>
              </a:xfrm>
              <a:prstGeom prst="roundRect">
                <a:avLst/>
              </a:prstGeom>
              <a:blipFill rotWithShape="0">
                <a:blip r:embed="rId8"/>
                <a:stretch>
                  <a:fillRect b="-1034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Rounded Rectangle 116"/>
              <p:cNvSpPr/>
              <p:nvPr/>
            </p:nvSpPr>
            <p:spPr>
              <a:xfrm>
                <a:off x="3545213" y="3042352"/>
                <a:ext cx="5467737" cy="529167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p>
                      </m:sSubSup>
                      <m:r>
                        <a:rPr lang="en-US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p>
                      </m:sSubSup>
                      <m:r>
                        <a:rPr lang="en-US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sSubSup>
                        <m:sSubSupPr>
                          <m:ctrlP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p>
                      </m:sSubSup>
                      <m:r>
                        <a:rPr lang="en-US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𝐶𝑙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𝐶𝑙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𝐷𝑒𝑙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𝑎𝑡𝑚</m:t>
                          </m:r>
                        </m:sub>
                      </m:sSub>
                    </m:oMath>
                  </m:oMathPara>
                </a14:m>
                <a:endParaRPr lang="en-US" sz="2400" i="1" dirty="0">
                  <a:solidFill>
                    <a:prstClr val="black"/>
                  </a:solidFill>
                  <a:latin typeface="Lucida Bright" panose="02040602050505020304" pitchFamily="18" charset="0"/>
                </a:endParaRPr>
              </a:p>
            </p:txBody>
          </p:sp>
        </mc:Choice>
        <mc:Fallback xmlns:mv="urn:schemas-microsoft-com:mac:vml" xmlns="">
          <p:sp>
            <p:nvSpPr>
              <p:cNvPr id="117" name="Rounded Rectangle 1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5213" y="3042352"/>
                <a:ext cx="5467737" cy="529167"/>
              </a:xfrm>
              <a:prstGeom prst="roundRect">
                <a:avLst/>
              </a:prstGeom>
              <a:blipFill rotWithShape="0">
                <a:blip r:embed="rId9"/>
                <a:stretch>
                  <a:fillRect l="-892" b="-1034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Group 25"/>
          <p:cNvGrpSpPr/>
          <p:nvPr/>
        </p:nvGrpSpPr>
        <p:grpSpPr>
          <a:xfrm>
            <a:off x="3048421" y="3732152"/>
            <a:ext cx="5930482" cy="629750"/>
            <a:chOff x="2845218" y="3757552"/>
            <a:chExt cx="5930482" cy="62975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Rounded Rectangle 22"/>
                <p:cNvSpPr/>
                <p:nvPr/>
              </p:nvSpPr>
              <p:spPr>
                <a:xfrm>
                  <a:off x="2845218" y="3858135"/>
                  <a:ext cx="5157972" cy="529167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sSubSup>
                        <m:sSubSupPr>
                          <m:ctrlP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p>
                      </m:sSubSup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p>
                      </m:sSubSup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sSubSup>
                        <m:sSubSupPr>
                          <m:ctrlP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p>
                      </m:sSubSup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Clk</m:t>
                          </m:r>
                        </m:e>
                        <m:sub>
                          <m:r>
                            <a:rPr lang="en-US" sz="2400" b="0" i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a14:m>
                  <a:r>
                    <a:rPr lang="en-US" sz="2400" dirty="0" smtClean="0">
                      <a:solidFill>
                        <a:prstClr val="black"/>
                      </a:solidFill>
                    </a:rPr>
                    <a:t>     </a:t>
                  </a:r>
                  <a:endParaRPr lang="en-US" sz="2400" dirty="0">
                    <a:solidFill>
                      <a:prstClr val="black"/>
                    </a:solidFill>
                  </a:endParaRPr>
                </a:p>
              </p:txBody>
            </p:sp>
          </mc:Choice>
          <mc:Fallback xmlns:mv="urn:schemas-microsoft-com:mac:vml" xmlns="">
            <p:sp>
              <p:nvSpPr>
                <p:cNvPr id="23" name="Rounded Rectangle 2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45218" y="3858135"/>
                  <a:ext cx="5157972" cy="529167"/>
                </a:xfrm>
                <a:prstGeom prst="roundRect">
                  <a:avLst/>
                </a:prstGeom>
                <a:blipFill rotWithShape="0">
                  <a:blip r:embed="rId10"/>
                  <a:stretch>
                    <a:fillRect b="-8046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" name="Straight Connector 7"/>
            <p:cNvCxnSpPr/>
            <p:nvPr/>
          </p:nvCxnSpPr>
          <p:spPr>
            <a:xfrm>
              <a:off x="3413297" y="3757552"/>
              <a:ext cx="5362403" cy="832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6" name="Group 135"/>
          <p:cNvGrpSpPr/>
          <p:nvPr/>
        </p:nvGrpSpPr>
        <p:grpSpPr>
          <a:xfrm>
            <a:off x="795728" y="1119480"/>
            <a:ext cx="592388" cy="523219"/>
            <a:chOff x="2756110" y="5512065"/>
            <a:chExt cx="314483" cy="342062"/>
          </a:xfrm>
        </p:grpSpPr>
        <p:sp>
          <p:nvSpPr>
            <p:cNvPr id="137" name="Oval 136"/>
            <p:cNvSpPr>
              <a:spLocks noChangeAspect="1"/>
            </p:cNvSpPr>
            <p:nvPr/>
          </p:nvSpPr>
          <p:spPr>
            <a:xfrm>
              <a:off x="2756110" y="5559074"/>
              <a:ext cx="264584" cy="264584"/>
            </a:xfrm>
            <a:prstGeom prst="ellipse">
              <a:avLst/>
            </a:prstGeom>
            <a:solidFill>
              <a:srgbClr val="FF1C2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722" dirty="0">
                <a:solidFill>
                  <a:prstClr val="black"/>
                </a:solidFill>
              </a:endParaRPr>
            </a:p>
          </p:txBody>
        </p:sp>
        <p:sp>
          <p:nvSpPr>
            <p:cNvPr id="138" name="TextBox 137"/>
            <p:cNvSpPr txBox="1"/>
            <p:nvPr/>
          </p:nvSpPr>
          <p:spPr>
            <a:xfrm>
              <a:off x="2796159" y="5512065"/>
              <a:ext cx="274434" cy="3420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/>
                <a:t>S</a:t>
              </a:r>
              <a:endParaRPr lang="en-US" sz="2800" dirty="0"/>
            </a:p>
          </p:txBody>
        </p:sp>
      </p:grpSp>
      <p:grpSp>
        <p:nvGrpSpPr>
          <p:cNvPr id="139" name="Group 138"/>
          <p:cNvGrpSpPr>
            <a:grpSpLocks noChangeAspect="1"/>
          </p:cNvGrpSpPr>
          <p:nvPr/>
        </p:nvGrpSpPr>
        <p:grpSpPr>
          <a:xfrm>
            <a:off x="2616338" y="5505078"/>
            <a:ext cx="517054" cy="553998"/>
            <a:chOff x="567347" y="5934099"/>
            <a:chExt cx="264584" cy="283489"/>
          </a:xfrm>
        </p:grpSpPr>
        <p:sp>
          <p:nvSpPr>
            <p:cNvPr id="140" name="Oval 139"/>
            <p:cNvSpPr>
              <a:spLocks noChangeAspect="1"/>
            </p:cNvSpPr>
            <p:nvPr/>
          </p:nvSpPr>
          <p:spPr>
            <a:xfrm>
              <a:off x="567347" y="5948606"/>
              <a:ext cx="264584" cy="264584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722" dirty="0">
                <a:solidFill>
                  <a:prstClr val="black"/>
                </a:solidFill>
              </a:endParaRPr>
            </a:p>
          </p:txBody>
        </p:sp>
        <p:sp>
          <p:nvSpPr>
            <p:cNvPr id="141" name="TextBox 140"/>
            <p:cNvSpPr txBox="1">
              <a:spLocks noChangeAspect="1"/>
            </p:cNvSpPr>
            <p:nvPr/>
          </p:nvSpPr>
          <p:spPr>
            <a:xfrm>
              <a:off x="600662" y="5934099"/>
              <a:ext cx="194570" cy="2834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 smtClean="0"/>
                <a:t>2</a:t>
              </a:r>
              <a:endParaRPr lang="en-US" sz="3000" dirty="0"/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6818811" y="5878378"/>
            <a:ext cx="2252673" cy="828436"/>
            <a:chOff x="6818811" y="5878378"/>
            <a:chExt cx="2252673" cy="828436"/>
          </a:xfrm>
        </p:grpSpPr>
        <p:sp>
          <p:nvSpPr>
            <p:cNvPr id="18" name="Rounded Rectangle 17"/>
            <p:cNvSpPr/>
            <p:nvPr/>
          </p:nvSpPr>
          <p:spPr>
            <a:xfrm>
              <a:off x="6818811" y="6177647"/>
              <a:ext cx="2252673" cy="529167"/>
            </a:xfrm>
            <a:prstGeom prst="roundRect">
              <a:avLst/>
            </a:prstGeom>
            <a:solidFill>
              <a:srgbClr val="CDFF9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400" dirty="0" smtClean="0">
                  <a:solidFill>
                    <a:prstClr val="black"/>
                  </a:solidFill>
                  <a:latin typeface="Lucida Bright" panose="02040602050505020304" pitchFamily="18" charset="0"/>
                </a:rPr>
                <a:t>Clock Errors can be eliminated further</a:t>
              </a:r>
              <a:endParaRPr lang="en-US" sz="1400" dirty="0">
                <a:solidFill>
                  <a:prstClr val="black"/>
                </a:solidFill>
                <a:latin typeface="Lucida Bright" panose="02040602050505020304" pitchFamily="18" charset="0"/>
              </a:endParaRPr>
            </a:p>
          </p:txBody>
        </p:sp>
        <p:cxnSp>
          <p:nvCxnSpPr>
            <p:cNvPr id="142" name="Straight Arrow Connector 141"/>
            <p:cNvCxnSpPr/>
            <p:nvPr/>
          </p:nvCxnSpPr>
          <p:spPr>
            <a:xfrm flipH="1" flipV="1">
              <a:off x="8305791" y="5878378"/>
              <a:ext cx="209383" cy="25852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Rounded Rectangle 76"/>
              <p:cNvSpPr/>
              <p:nvPr/>
            </p:nvSpPr>
            <p:spPr>
              <a:xfrm>
                <a:off x="3529959" y="4511402"/>
                <a:ext cx="5277095" cy="529167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Δ</m:t>
                    </m:r>
                    <m:sSubSup>
                      <m:sSubSupPr>
                        <m:ctrlPr>
                          <a:rPr lang="en-US" sz="2400" b="0" i="1" smtClean="0">
                            <a:solidFill>
                              <a:prstClr val="black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p>
                    </m:sSubSup>
                    <m:r>
                      <a:rPr 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i="1" smtClean="0">
                            <a:solidFill>
                              <a:prstClr val="black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  <m:acc>
                      <m:accPr>
                        <m:chr m:val="̂"/>
                        <m:ctrlPr>
                          <a:rPr lang="en-US" sz="2400" i="1" smtClean="0">
                            <a:solidFill>
                              <a:prstClr val="black"/>
                            </a:solidFill>
                            <a:latin typeface="Cambria Math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400" i="1" smtClean="0">
                                <a:solidFill>
                                  <a:prstClr val="black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e>
                    </m:acc>
                    <m:r>
                      <a:rPr 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sSubSup>
                      <m:sSubSupPr>
                        <m:ctrlPr>
                          <a:rPr lang="en-US" sz="2400" b="0" i="1" smtClean="0">
                            <a:solidFill>
                              <a:prstClr val="black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p>
                    </m:sSubSup>
                    <m:r>
                      <a:rPr 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sz="2400" b="0" i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prstClr val="black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Clk</m:t>
                        </m:r>
                      </m:e>
                      <m:sub>
                        <m:r>
                          <a:rPr lang="en-US" sz="2400" b="0" i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</m:oMath>
                </a14:m>
                <a:r>
                  <a:rPr lang="en-US" sz="2400" dirty="0" smtClean="0">
                    <a:solidFill>
                      <a:prstClr val="black"/>
                    </a:solidFill>
                  </a:rPr>
                  <a:t>     </a:t>
                </a:r>
                <a:endParaRPr lang="en-US" sz="2400" dirty="0">
                  <a:solidFill>
                    <a:prstClr val="black"/>
                  </a:solidFill>
                </a:endParaRPr>
              </a:p>
            </p:txBody>
          </p:sp>
        </mc:Choice>
        <mc:Fallback xmlns:mv="urn:schemas-microsoft-com:mac:vml" xmlns="">
          <p:sp>
            <p:nvSpPr>
              <p:cNvPr id="77" name="Rounded Rectangle 7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9959" y="4511402"/>
                <a:ext cx="5277095" cy="529167"/>
              </a:xfrm>
              <a:prstGeom prst="roundRect">
                <a:avLst/>
              </a:prstGeom>
              <a:blipFill rotWithShape="0"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/>
          <p:cNvGrpSpPr/>
          <p:nvPr/>
        </p:nvGrpSpPr>
        <p:grpSpPr>
          <a:xfrm>
            <a:off x="1653309" y="5305160"/>
            <a:ext cx="7286260" cy="1160295"/>
            <a:chOff x="1653309" y="5305160"/>
            <a:chExt cx="7286260" cy="116029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" name="Rounded Rectangle 85"/>
                <p:cNvSpPr/>
                <p:nvPr/>
              </p:nvSpPr>
              <p:spPr>
                <a:xfrm>
                  <a:off x="3781597" y="5305160"/>
                  <a:ext cx="5157972" cy="529167"/>
                </a:xfrm>
                <a:prstGeom prst="round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sSubSup>
                        <m:sSubSupPr>
                          <m:ctrlP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p>
                      </m:sSubSup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sSubSup>
                        <m:sSubSupPr>
                          <m:ctrlP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p>
                      </m:sSubSup>
                      <m:r>
                        <a:rPr lang="en-US" sz="2400" b="0" i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Clk</m:t>
                          </m:r>
                        </m:e>
                        <m:sub>
                          <m:r>
                            <a:rPr lang="en-US" sz="2400" b="0" i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a14:m>
                  <a:r>
                    <a:rPr lang="en-US" sz="2400" dirty="0" smtClean="0">
                      <a:solidFill>
                        <a:prstClr val="black"/>
                      </a:solidFill>
                    </a:rPr>
                    <a:t>)    </a:t>
                  </a:r>
                  <a:endParaRPr lang="en-US" sz="2400" dirty="0">
                    <a:solidFill>
                      <a:prstClr val="black"/>
                    </a:solidFill>
                  </a:endParaRPr>
                </a:p>
              </p:txBody>
            </p:sp>
          </mc:Choice>
          <mc:Fallback xmlns:mv="urn:schemas-microsoft-com:mac:vml" xmlns="">
            <p:sp>
              <p:nvSpPr>
                <p:cNvPr id="86" name="Rounded Rectangle 8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81597" y="5305160"/>
                  <a:ext cx="5157972" cy="529167"/>
                </a:xfrm>
                <a:prstGeom prst="roundRect">
                  <a:avLst/>
                </a:prstGeom>
                <a:blipFill rotWithShape="0">
                  <a:blip r:embed="rId12"/>
                  <a:stretch>
                    <a:fillRect t="-2299" b="-19540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Freeform 8"/>
            <p:cNvSpPr/>
            <p:nvPr/>
          </p:nvSpPr>
          <p:spPr>
            <a:xfrm>
              <a:off x="1653309" y="5855855"/>
              <a:ext cx="4405746" cy="609600"/>
            </a:xfrm>
            <a:custGeom>
              <a:avLst/>
              <a:gdLst>
                <a:gd name="connsiteX0" fmla="*/ 0 w 4405746"/>
                <a:gd name="connsiteY0" fmla="*/ 609600 h 609600"/>
                <a:gd name="connsiteX1" fmla="*/ 3602182 w 4405746"/>
                <a:gd name="connsiteY1" fmla="*/ 443345 h 609600"/>
                <a:gd name="connsiteX2" fmla="*/ 4405746 w 4405746"/>
                <a:gd name="connsiteY2" fmla="*/ 0 h 609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05746" h="609600">
                  <a:moveTo>
                    <a:pt x="0" y="609600"/>
                  </a:moveTo>
                  <a:cubicBezTo>
                    <a:pt x="1433945" y="577272"/>
                    <a:pt x="2867891" y="544945"/>
                    <a:pt x="3602182" y="443345"/>
                  </a:cubicBezTo>
                  <a:cubicBezTo>
                    <a:pt x="4336473" y="341745"/>
                    <a:pt x="4371109" y="170872"/>
                    <a:pt x="4405746" y="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arrow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5948923" y="2261934"/>
            <a:ext cx="2794301" cy="1350046"/>
            <a:chOff x="6050520" y="2261934"/>
            <a:chExt cx="2794301" cy="1350046"/>
          </a:xfrm>
        </p:grpSpPr>
        <p:cxnSp>
          <p:nvCxnSpPr>
            <p:cNvPr id="130" name="Straight Arrow Connector 129"/>
            <p:cNvCxnSpPr/>
            <p:nvPr/>
          </p:nvCxnSpPr>
          <p:spPr>
            <a:xfrm rot="5400000" flipH="1" flipV="1">
              <a:off x="6029801" y="2282654"/>
              <a:ext cx="644493" cy="603054"/>
            </a:xfrm>
            <a:prstGeom prst="straightConnector1">
              <a:avLst/>
            </a:prstGeom>
            <a:ln w="57150" cap="flat" cmpd="sng" algn="ctr">
              <a:solidFill>
                <a:srgbClr val="FF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Arrow Connector 130"/>
            <p:cNvCxnSpPr/>
            <p:nvPr/>
          </p:nvCxnSpPr>
          <p:spPr>
            <a:xfrm rot="5400000" flipH="1" flipV="1">
              <a:off x="8221047" y="2297723"/>
              <a:ext cx="644493" cy="603054"/>
            </a:xfrm>
            <a:prstGeom prst="straightConnector1">
              <a:avLst/>
            </a:prstGeom>
            <a:ln w="57150" cap="flat" cmpd="sng" algn="ctr">
              <a:solidFill>
                <a:srgbClr val="FF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Arrow Connector 131"/>
            <p:cNvCxnSpPr/>
            <p:nvPr/>
          </p:nvCxnSpPr>
          <p:spPr>
            <a:xfrm rot="5400000" flipH="1" flipV="1">
              <a:off x="6029800" y="2988207"/>
              <a:ext cx="644493" cy="603054"/>
            </a:xfrm>
            <a:prstGeom prst="straightConnector1">
              <a:avLst/>
            </a:prstGeom>
            <a:ln w="57150" cap="flat" cmpd="sng" algn="ctr">
              <a:solidFill>
                <a:srgbClr val="FF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Arrow Connector 132"/>
            <p:cNvCxnSpPr/>
            <p:nvPr/>
          </p:nvCxnSpPr>
          <p:spPr>
            <a:xfrm rot="5400000" flipH="1" flipV="1">
              <a:off x="8026025" y="2976656"/>
              <a:ext cx="644493" cy="603054"/>
            </a:xfrm>
            <a:prstGeom prst="straightConnector1">
              <a:avLst/>
            </a:prstGeom>
            <a:ln w="57150" cap="flat" cmpd="sng" algn="ctr">
              <a:solidFill>
                <a:srgbClr val="FF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6493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62" grpId="0" animBg="1"/>
      <p:bldP spid="117" grpId="0" animBg="1"/>
      <p:bldP spid="77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4952" y="4526940"/>
            <a:ext cx="744124" cy="515568"/>
          </a:xfrm>
          <a:prstGeom prst="rect">
            <a:avLst/>
          </a:prstGeom>
        </p:spPr>
      </p:pic>
      <p:pic>
        <p:nvPicPr>
          <p:cNvPr id="8" name="Picture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201" b="8054"/>
          <a:stretch>
            <a:fillRect/>
          </a:stretch>
        </p:blipFill>
        <p:spPr bwMode="auto">
          <a:xfrm>
            <a:off x="293170" y="4771964"/>
            <a:ext cx="752647" cy="5220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9" name="Group 8"/>
          <p:cNvGrpSpPr/>
          <p:nvPr/>
        </p:nvGrpSpPr>
        <p:grpSpPr>
          <a:xfrm>
            <a:off x="420451" y="1401830"/>
            <a:ext cx="1257812" cy="892405"/>
            <a:chOff x="4717948" y="1233599"/>
            <a:chExt cx="1257812" cy="892405"/>
          </a:xfrm>
          <a:solidFill>
            <a:srgbClr val="FF0000"/>
          </a:solidFill>
        </p:grpSpPr>
        <p:sp>
          <p:nvSpPr>
            <p:cNvPr id="10" name="Rectangle 9"/>
            <p:cNvSpPr/>
            <p:nvPr/>
          </p:nvSpPr>
          <p:spPr>
            <a:xfrm>
              <a:off x="5205726" y="1233599"/>
              <a:ext cx="282256" cy="412978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5085856" y="1641050"/>
              <a:ext cx="521997" cy="226235"/>
            </a:xfrm>
            <a:prstGeom prst="ellipse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717948" y="1361503"/>
              <a:ext cx="411480" cy="210312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5564280" y="1357265"/>
              <a:ext cx="411480" cy="210312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4999382" y="1432944"/>
              <a:ext cx="694944" cy="76253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Connector 14"/>
            <p:cNvCxnSpPr/>
            <p:nvPr/>
          </p:nvCxnSpPr>
          <p:spPr>
            <a:xfrm flipH="1">
              <a:off x="5348050" y="1744622"/>
              <a:ext cx="1405" cy="311315"/>
            </a:xfrm>
            <a:prstGeom prst="line">
              <a:avLst/>
            </a:prstGeom>
            <a:grpFill/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Oval 15"/>
            <p:cNvSpPr/>
            <p:nvPr/>
          </p:nvSpPr>
          <p:spPr>
            <a:xfrm>
              <a:off x="5292459" y="2022446"/>
              <a:ext cx="103172" cy="103558"/>
            </a:xfrm>
            <a:prstGeom prst="ellipse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7" name="Straight Connector 16"/>
          <p:cNvCxnSpPr/>
          <p:nvPr/>
        </p:nvCxnSpPr>
        <p:spPr>
          <a:xfrm rot="5400000">
            <a:off x="-325147" y="3415799"/>
            <a:ext cx="2433045" cy="304435"/>
          </a:xfrm>
          <a:prstGeom prst="line">
            <a:avLst/>
          </a:prstGeom>
          <a:ln w="190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miter lim="800000"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rot="16200000" flipH="1">
            <a:off x="729131" y="2665954"/>
            <a:ext cx="2188024" cy="1559104"/>
          </a:xfrm>
          <a:prstGeom prst="line">
            <a:avLst/>
          </a:prstGeom>
          <a:ln w="190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miter lim="800000"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Title 1"/>
          <p:cNvSpPr txBox="1">
            <a:spLocks/>
          </p:cNvSpPr>
          <p:nvPr/>
        </p:nvSpPr>
        <p:spPr>
          <a:xfrm>
            <a:off x="113157" y="55665"/>
            <a:ext cx="8839200" cy="868362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Lucida Bright"/>
                <a:ea typeface="+mj-ea"/>
                <a:cs typeface="Lucida Bright"/>
              </a:defRPr>
            </a:lvl1pPr>
          </a:lstStyle>
          <a:p>
            <a:pPr>
              <a:defRPr/>
            </a:pPr>
            <a:r>
              <a:rPr lang="en-US" sz="3200" dirty="0"/>
              <a:t>(</a:t>
            </a:r>
            <a:r>
              <a:rPr lang="en-US" sz="3200" dirty="0" smtClean="0"/>
              <a:t>II) Satellite Double Differential: </a:t>
            </a:r>
            <a:r>
              <a:rPr lang="en-US" sz="3200" dirty="0"/>
              <a:t>Cancel Receiver Errors</a:t>
            </a:r>
            <a:endParaRPr lang="en-US" sz="3000" dirty="0"/>
          </a:p>
        </p:txBody>
      </p:sp>
      <p:grpSp>
        <p:nvGrpSpPr>
          <p:cNvPr id="116" name="Group 115"/>
          <p:cNvGrpSpPr/>
          <p:nvPr/>
        </p:nvGrpSpPr>
        <p:grpSpPr>
          <a:xfrm>
            <a:off x="916420" y="842508"/>
            <a:ext cx="592388" cy="523219"/>
            <a:chOff x="2756110" y="5512065"/>
            <a:chExt cx="314483" cy="342062"/>
          </a:xfrm>
        </p:grpSpPr>
        <p:sp>
          <p:nvSpPr>
            <p:cNvPr id="117" name="Oval 116"/>
            <p:cNvSpPr>
              <a:spLocks noChangeAspect="1"/>
            </p:cNvSpPr>
            <p:nvPr/>
          </p:nvSpPr>
          <p:spPr>
            <a:xfrm>
              <a:off x="2756110" y="5559074"/>
              <a:ext cx="264584" cy="264584"/>
            </a:xfrm>
            <a:prstGeom prst="ellipse">
              <a:avLst/>
            </a:prstGeom>
            <a:solidFill>
              <a:srgbClr val="FF1C2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722" dirty="0">
                <a:solidFill>
                  <a:prstClr val="black"/>
                </a:solidFill>
              </a:endParaRPr>
            </a:p>
          </p:txBody>
        </p:sp>
        <p:sp>
          <p:nvSpPr>
            <p:cNvPr id="118" name="TextBox 117"/>
            <p:cNvSpPr txBox="1"/>
            <p:nvPr/>
          </p:nvSpPr>
          <p:spPr>
            <a:xfrm>
              <a:off x="2796159" y="5512065"/>
              <a:ext cx="274434" cy="3420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/>
                <a:t>S</a:t>
              </a:r>
              <a:endParaRPr lang="en-US" sz="2800" dirty="0"/>
            </a:p>
          </p:txBody>
        </p: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572A2A7-F496-4C1D-903A-5CBAC5D3243C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  <p:graphicFrame>
        <p:nvGraphicFramePr>
          <p:cNvPr id="70" name="Object 6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55025632"/>
              </p:ext>
            </p:extLst>
          </p:nvPr>
        </p:nvGraphicFramePr>
        <p:xfrm>
          <a:off x="4295775" y="1654175"/>
          <a:ext cx="4487863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3100" name="Equation" r:id="rId6" imgW="1587240" imgH="228600" progId="Equation.3">
                  <p:embed/>
                </p:oleObj>
              </mc:Choice>
              <mc:Fallback>
                <p:oleObj name="Equation" r:id="rId6" imgW="1587240" imgH="228600" progId="Equation.3">
                  <p:embed/>
                  <p:pic>
                    <p:nvPicPr>
                      <p:cNvPr id="0" name="Picture 5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95775" y="1654175"/>
                        <a:ext cx="4487863" cy="647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5091" name="Object 3"/>
          <p:cNvGraphicFramePr>
            <a:graphicFrameLocks noChangeAspect="1"/>
          </p:cNvGraphicFramePr>
          <p:nvPr/>
        </p:nvGraphicFramePr>
        <p:xfrm>
          <a:off x="4424363" y="2633663"/>
          <a:ext cx="4306887" cy="576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3101" name="Equation" r:id="rId8" imgW="1524000" imgH="203200" progId="Equation.3">
                  <p:embed/>
                </p:oleObj>
              </mc:Choice>
              <mc:Fallback>
                <p:oleObj name="Equation" r:id="rId8" imgW="1524000" imgH="203200" progId="Equation.3">
                  <p:embed/>
                  <p:pic>
                    <p:nvPicPr>
                      <p:cNvPr id="0" name="Picture 5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24363" y="2633663"/>
                        <a:ext cx="4306887" cy="5762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5092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37266144"/>
              </p:ext>
            </p:extLst>
          </p:nvPr>
        </p:nvGraphicFramePr>
        <p:xfrm>
          <a:off x="4337050" y="3467100"/>
          <a:ext cx="3552825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3102" name="Equation" r:id="rId10" imgW="1257120" imgH="228600" progId="Equation.3">
                  <p:embed/>
                </p:oleObj>
              </mc:Choice>
              <mc:Fallback>
                <p:oleObj name="Equation" r:id="rId10" imgW="1257120" imgH="228600" progId="Equation.3">
                  <p:embed/>
                  <p:pic>
                    <p:nvPicPr>
                      <p:cNvPr id="0" name="Picture 5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37050" y="3467100"/>
                        <a:ext cx="3552825" cy="647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40" name="Group 139"/>
          <p:cNvGrpSpPr/>
          <p:nvPr/>
        </p:nvGrpSpPr>
        <p:grpSpPr>
          <a:xfrm>
            <a:off x="846915" y="793711"/>
            <a:ext cx="2789166" cy="3986362"/>
            <a:chOff x="846915" y="793711"/>
            <a:chExt cx="2789166" cy="3986362"/>
          </a:xfrm>
        </p:grpSpPr>
        <p:grpSp>
          <p:nvGrpSpPr>
            <p:cNvPr id="38" name="Group 37"/>
            <p:cNvGrpSpPr/>
            <p:nvPr/>
          </p:nvGrpSpPr>
          <p:grpSpPr>
            <a:xfrm>
              <a:off x="2373197" y="1360375"/>
              <a:ext cx="1262884" cy="895038"/>
              <a:chOff x="4717948" y="1233599"/>
              <a:chExt cx="1257812" cy="892405"/>
            </a:xfrm>
            <a:solidFill>
              <a:srgbClr val="00B050"/>
            </a:solidFill>
          </p:grpSpPr>
          <p:sp>
            <p:nvSpPr>
              <p:cNvPr id="39" name="Rectangle 38"/>
              <p:cNvSpPr/>
              <p:nvPr/>
            </p:nvSpPr>
            <p:spPr>
              <a:xfrm>
                <a:off x="5205726" y="1233599"/>
                <a:ext cx="282256" cy="412978"/>
              </a:xfrm>
              <a:prstGeom prst="rect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Oval 39"/>
              <p:cNvSpPr/>
              <p:nvPr/>
            </p:nvSpPr>
            <p:spPr>
              <a:xfrm>
                <a:off x="5085856" y="1641050"/>
                <a:ext cx="521997" cy="226235"/>
              </a:xfrm>
              <a:prstGeom prst="ellipse">
                <a:avLst/>
              </a:prstGeom>
              <a:noFill/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4717948" y="1361503"/>
                <a:ext cx="411480" cy="210312"/>
              </a:xfrm>
              <a:prstGeom prst="rect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5564280" y="1357265"/>
                <a:ext cx="411480" cy="210312"/>
              </a:xfrm>
              <a:prstGeom prst="rect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4999382" y="1432944"/>
                <a:ext cx="694944" cy="76253"/>
              </a:xfrm>
              <a:prstGeom prst="rect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4" name="Straight Connector 43"/>
              <p:cNvCxnSpPr/>
              <p:nvPr/>
            </p:nvCxnSpPr>
            <p:spPr>
              <a:xfrm flipH="1">
                <a:off x="5348050" y="1744622"/>
                <a:ext cx="1405" cy="311315"/>
              </a:xfrm>
              <a:prstGeom prst="line">
                <a:avLst/>
              </a:prstGeom>
              <a:grpFill/>
              <a:ln w="254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" name="Oval 44"/>
              <p:cNvSpPr/>
              <p:nvPr/>
            </p:nvSpPr>
            <p:spPr>
              <a:xfrm>
                <a:off x="5292459" y="2022446"/>
                <a:ext cx="103172" cy="103558"/>
              </a:xfrm>
              <a:prstGeom prst="ellips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46" name="Straight Connector 45"/>
            <p:cNvCxnSpPr/>
            <p:nvPr/>
          </p:nvCxnSpPr>
          <p:spPr>
            <a:xfrm rot="5400000">
              <a:off x="699114" y="2486719"/>
              <a:ext cx="2441155" cy="2145554"/>
            </a:xfrm>
            <a:prstGeom prst="line">
              <a:avLst/>
            </a:prstGeom>
            <a:ln w="38100" cap="flat" cmpd="sng" algn="ctr">
              <a:solidFill>
                <a:schemeClr val="tx1">
                  <a:lumMod val="85000"/>
                  <a:lumOff val="15000"/>
                </a:schemeClr>
              </a:solidFill>
              <a:prstDash val="solid"/>
              <a:miter lim="800000"/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>
              <a:endCxn id="7" idx="0"/>
            </p:cNvCxnSpPr>
            <p:nvPr/>
          </p:nvCxnSpPr>
          <p:spPr>
            <a:xfrm rot="5400000">
              <a:off x="1754444" y="3276343"/>
              <a:ext cx="2213168" cy="288027"/>
            </a:xfrm>
            <a:prstGeom prst="line">
              <a:avLst/>
            </a:prstGeom>
            <a:ln w="38100" cap="flat" cmpd="sng" algn="ctr">
              <a:solidFill>
                <a:schemeClr val="tx1">
                  <a:lumMod val="85000"/>
                  <a:lumOff val="15000"/>
                </a:schemeClr>
              </a:solidFill>
              <a:prstDash val="solid"/>
              <a:miter lim="800000"/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0" name="Group 79"/>
            <p:cNvGrpSpPr/>
            <p:nvPr/>
          </p:nvGrpSpPr>
          <p:grpSpPr>
            <a:xfrm>
              <a:off x="2791374" y="793711"/>
              <a:ext cx="579810" cy="523219"/>
              <a:chOff x="2749439" y="5503844"/>
              <a:chExt cx="307806" cy="342062"/>
            </a:xfrm>
          </p:grpSpPr>
          <p:sp>
            <p:nvSpPr>
              <p:cNvPr id="86" name="Oval 85"/>
              <p:cNvSpPr>
                <a:spLocks noChangeAspect="1"/>
              </p:cNvSpPr>
              <p:nvPr/>
            </p:nvSpPr>
            <p:spPr>
              <a:xfrm>
                <a:off x="2749439" y="5559074"/>
                <a:ext cx="264584" cy="264584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722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88" name="TextBox 87"/>
              <p:cNvSpPr txBox="1"/>
              <p:nvPr/>
            </p:nvSpPr>
            <p:spPr>
              <a:xfrm>
                <a:off x="2782811" y="5503844"/>
                <a:ext cx="274434" cy="3420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 smtClean="0"/>
                  <a:t>K</a:t>
                </a:r>
                <a:endParaRPr lang="en-US" sz="2800" dirty="0"/>
              </a:p>
            </p:txBody>
          </p:sp>
        </p:grpSp>
      </p:grpSp>
      <p:grpSp>
        <p:nvGrpSpPr>
          <p:cNvPr id="137" name="Group 136"/>
          <p:cNvGrpSpPr/>
          <p:nvPr/>
        </p:nvGrpSpPr>
        <p:grpSpPr>
          <a:xfrm>
            <a:off x="4111498" y="1659879"/>
            <a:ext cx="4715022" cy="1722753"/>
            <a:chOff x="4111498" y="1659879"/>
            <a:chExt cx="4715022" cy="1722753"/>
          </a:xfrm>
        </p:grpSpPr>
        <p:cxnSp>
          <p:nvCxnSpPr>
            <p:cNvPr id="72" name="Straight Arrow Connector 71"/>
            <p:cNvCxnSpPr/>
            <p:nvPr/>
          </p:nvCxnSpPr>
          <p:spPr>
            <a:xfrm flipV="1">
              <a:off x="4111498" y="3370057"/>
              <a:ext cx="4715022" cy="1257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Arrow Connector 99"/>
            <p:cNvCxnSpPr/>
            <p:nvPr/>
          </p:nvCxnSpPr>
          <p:spPr>
            <a:xfrm rot="5400000" flipH="1" flipV="1">
              <a:off x="7800401" y="1680599"/>
              <a:ext cx="644493" cy="603054"/>
            </a:xfrm>
            <a:prstGeom prst="straightConnector1">
              <a:avLst/>
            </a:prstGeom>
            <a:ln w="57150" cap="flat" cmpd="sng" algn="ctr">
              <a:solidFill>
                <a:srgbClr val="FF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Arrow Connector 105"/>
            <p:cNvCxnSpPr/>
            <p:nvPr/>
          </p:nvCxnSpPr>
          <p:spPr>
            <a:xfrm rot="5400000" flipH="1" flipV="1">
              <a:off x="7801921" y="2625213"/>
              <a:ext cx="644493" cy="603054"/>
            </a:xfrm>
            <a:prstGeom prst="straightConnector1">
              <a:avLst/>
            </a:prstGeom>
            <a:ln w="57150" cap="flat" cmpd="sng" algn="ctr">
              <a:solidFill>
                <a:srgbClr val="FF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8" name="Straight Connector 107"/>
          <p:cNvCxnSpPr/>
          <p:nvPr/>
        </p:nvCxnSpPr>
        <p:spPr>
          <a:xfrm rot="10800000" flipV="1">
            <a:off x="1060896" y="4787160"/>
            <a:ext cx="1299135" cy="248261"/>
          </a:xfrm>
          <a:prstGeom prst="line">
            <a:avLst/>
          </a:prstGeom>
          <a:ln w="25400" cap="flat" cmpd="sng" algn="ctr">
            <a:solidFill>
              <a:schemeClr val="tx1">
                <a:lumMod val="85000"/>
                <a:lumOff val="15000"/>
              </a:schemeClr>
            </a:solidFill>
            <a:prstDash val="dash"/>
            <a:miter lim="800000"/>
            <a:headEnd type="arrow" w="lg" len="lg"/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7" name="TextBox 126"/>
          <p:cNvSpPr txBox="1"/>
          <p:nvPr/>
        </p:nvSpPr>
        <p:spPr>
          <a:xfrm>
            <a:off x="1238773" y="5347906"/>
            <a:ext cx="7647768" cy="461665"/>
          </a:xfrm>
          <a:prstGeom prst="rect">
            <a:avLst/>
          </a:prstGeom>
          <a:solidFill>
            <a:srgbClr val="CDFF91"/>
          </a:solidFill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Lucida Bright"/>
                <a:cs typeface="Lucida Bright"/>
              </a:rPr>
              <a:t>R</a:t>
            </a:r>
            <a:r>
              <a:rPr lang="en-US" sz="2400" baseline="-25000" dirty="0">
                <a:latin typeface="Lucida Bright"/>
                <a:cs typeface="Lucida Bright"/>
              </a:rPr>
              <a:t>12</a:t>
            </a:r>
            <a:r>
              <a:rPr lang="en-US" sz="2400" dirty="0">
                <a:latin typeface="Lucida Bright"/>
                <a:cs typeface="Lucida Bright"/>
              </a:rPr>
              <a:t> = Relative </a:t>
            </a:r>
            <a:r>
              <a:rPr lang="en-US" sz="2400" dirty="0" smtClean="0">
                <a:latin typeface="Lucida Bright"/>
                <a:cs typeface="Lucida Bright"/>
              </a:rPr>
              <a:t>vector (</a:t>
            </a:r>
            <a:r>
              <a:rPr lang="en-US" sz="2400" dirty="0" err="1" smtClean="0">
                <a:latin typeface="Lucida Bright"/>
                <a:cs typeface="Lucida Bright"/>
              </a:rPr>
              <a:t>BaseLine</a:t>
            </a:r>
            <a:r>
              <a:rPr lang="en-US" sz="2400" dirty="0" smtClean="0">
                <a:latin typeface="Lucida Bright"/>
                <a:cs typeface="Lucida Bright"/>
              </a:rPr>
              <a:t>) </a:t>
            </a:r>
            <a:r>
              <a:rPr lang="en-US" sz="2400" dirty="0">
                <a:latin typeface="Lucida Bright"/>
                <a:cs typeface="Lucida Bright"/>
              </a:rPr>
              <a:t>between two GPSs</a:t>
            </a:r>
          </a:p>
        </p:txBody>
      </p:sp>
      <p:grpSp>
        <p:nvGrpSpPr>
          <p:cNvPr id="139" name="Group 138"/>
          <p:cNvGrpSpPr/>
          <p:nvPr/>
        </p:nvGrpSpPr>
        <p:grpSpPr>
          <a:xfrm>
            <a:off x="2655765" y="4078288"/>
            <a:ext cx="6520191" cy="2709669"/>
            <a:chOff x="2655765" y="4078288"/>
            <a:chExt cx="6520191" cy="2709669"/>
          </a:xfrm>
        </p:grpSpPr>
        <p:sp>
          <p:nvSpPr>
            <p:cNvPr id="128" name="TextBox 127"/>
            <p:cNvSpPr txBox="1"/>
            <p:nvPr/>
          </p:nvSpPr>
          <p:spPr>
            <a:xfrm>
              <a:off x="2655765" y="6326292"/>
              <a:ext cx="5768409" cy="461665"/>
            </a:xfrm>
            <a:prstGeom prst="rect">
              <a:avLst/>
            </a:prstGeom>
            <a:solidFill>
              <a:srgbClr val="FFB80D"/>
            </a:solidFill>
            <a:effectLst>
              <a:outerShdw blurRad="50800" dist="38100" dir="2700000">
                <a:srgbClr val="000000">
                  <a:alpha val="43000"/>
                </a:srgb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Lucida Bright"/>
                  <a:cs typeface="Lucida Bright"/>
                </a:rPr>
                <a:t>However, integer ambiguity remains</a:t>
              </a:r>
            </a:p>
          </p:txBody>
        </p:sp>
        <p:sp>
          <p:nvSpPr>
            <p:cNvPr id="136" name="Freeform 135"/>
            <p:cNvSpPr/>
            <p:nvPr/>
          </p:nvSpPr>
          <p:spPr>
            <a:xfrm>
              <a:off x="7361382" y="4078288"/>
              <a:ext cx="1814574" cy="2424111"/>
            </a:xfrm>
            <a:custGeom>
              <a:avLst/>
              <a:gdLst>
                <a:gd name="connsiteX0" fmla="*/ 603523 w 1043592"/>
                <a:gd name="connsiteY0" fmla="*/ 1760477 h 1760477"/>
                <a:gd name="connsiteX1" fmla="*/ 943005 w 1043592"/>
                <a:gd name="connsiteY1" fmla="*/ 955688 h 1760477"/>
                <a:gd name="connsiteX2" fmla="*/ 0 w 1043592"/>
                <a:gd name="connsiteY2" fmla="*/ 0 h 1760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43592" h="1760477">
                  <a:moveTo>
                    <a:pt x="603523" y="1760477"/>
                  </a:moveTo>
                  <a:cubicBezTo>
                    <a:pt x="823557" y="1504789"/>
                    <a:pt x="1043592" y="1249101"/>
                    <a:pt x="943005" y="955688"/>
                  </a:cubicBezTo>
                  <a:cubicBezTo>
                    <a:pt x="842418" y="662275"/>
                    <a:pt x="421209" y="331137"/>
                    <a:pt x="0" y="0"/>
                  </a:cubicBezTo>
                </a:path>
              </a:pathLst>
            </a:custGeom>
            <a:ln w="28575" cap="flat" cmpd="sng" algn="ctr">
              <a:solidFill>
                <a:srgbClr val="FF0000"/>
              </a:solidFill>
              <a:prstDash val="solid"/>
              <a:miter lim="800000"/>
              <a:headEnd type="none" w="med" len="med"/>
              <a:tail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1335232" y="4422548"/>
                <a:ext cx="75046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𝟏𝟐</m:t>
                          </m:r>
                        </m:sub>
                      </m:sSub>
                    </m:oMath>
                  </m:oMathPara>
                </a14:m>
                <a:endParaRPr lang="en-US" sz="2400" b="1" dirty="0"/>
              </a:p>
            </p:txBody>
          </p:sp>
        </mc:Choice>
        <mc:Fallback xmlns:mv="urn:schemas-microsoft-com:mac:vml"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5232" y="4422548"/>
                <a:ext cx="750462" cy="461665"/>
              </a:xfrm>
              <a:prstGeom prst="rect">
                <a:avLst/>
              </a:prstGeom>
              <a:blipFill rotWithShape="0">
                <a:blip r:embed="rId12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Freeform 5"/>
          <p:cNvSpPr/>
          <p:nvPr/>
        </p:nvSpPr>
        <p:spPr>
          <a:xfrm>
            <a:off x="1791855" y="4054764"/>
            <a:ext cx="4516581" cy="1213163"/>
          </a:xfrm>
          <a:custGeom>
            <a:avLst/>
            <a:gdLst>
              <a:gd name="connsiteX0" fmla="*/ 0 w 4516581"/>
              <a:gd name="connsiteY0" fmla="*/ 886691 h 1213163"/>
              <a:gd name="connsiteX1" fmla="*/ 914400 w 4516581"/>
              <a:gd name="connsiteY1" fmla="*/ 1209963 h 1213163"/>
              <a:gd name="connsiteX2" fmla="*/ 3749963 w 4516581"/>
              <a:gd name="connsiteY2" fmla="*/ 711200 h 1213163"/>
              <a:gd name="connsiteX3" fmla="*/ 4516581 w 4516581"/>
              <a:gd name="connsiteY3" fmla="*/ 0 h 1213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16581" h="1213163">
                <a:moveTo>
                  <a:pt x="0" y="886691"/>
                </a:moveTo>
                <a:cubicBezTo>
                  <a:pt x="144703" y="1062951"/>
                  <a:pt x="289406" y="1239212"/>
                  <a:pt x="914400" y="1209963"/>
                </a:cubicBezTo>
                <a:cubicBezTo>
                  <a:pt x="1539394" y="1180714"/>
                  <a:pt x="3149600" y="912860"/>
                  <a:pt x="3749963" y="711200"/>
                </a:cubicBezTo>
                <a:cubicBezTo>
                  <a:pt x="4350326" y="509540"/>
                  <a:pt x="4433453" y="254770"/>
                  <a:pt x="4516581" y="0"/>
                </a:cubicBezTo>
              </a:path>
            </a:pathLst>
          </a:custGeom>
          <a:noFill/>
          <a:ln w="25400">
            <a:solidFill>
              <a:schemeClr val="tx1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7" name="Group 46"/>
          <p:cNvGrpSpPr>
            <a:grpSpLocks noChangeAspect="1"/>
          </p:cNvGrpSpPr>
          <p:nvPr/>
        </p:nvGrpSpPr>
        <p:grpSpPr>
          <a:xfrm>
            <a:off x="271305" y="5310984"/>
            <a:ext cx="517054" cy="553998"/>
            <a:chOff x="567347" y="5934099"/>
            <a:chExt cx="264584" cy="283489"/>
          </a:xfrm>
        </p:grpSpPr>
        <p:sp>
          <p:nvSpPr>
            <p:cNvPr id="48" name="Oval 47"/>
            <p:cNvSpPr>
              <a:spLocks noChangeAspect="1"/>
            </p:cNvSpPr>
            <p:nvPr/>
          </p:nvSpPr>
          <p:spPr>
            <a:xfrm>
              <a:off x="567347" y="5948606"/>
              <a:ext cx="264584" cy="264584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722" dirty="0">
                <a:solidFill>
                  <a:prstClr val="black"/>
                </a:solidFill>
              </a:endParaRPr>
            </a:p>
          </p:txBody>
        </p:sp>
        <p:sp>
          <p:nvSpPr>
            <p:cNvPr id="49" name="TextBox 48"/>
            <p:cNvSpPr txBox="1">
              <a:spLocks noChangeAspect="1"/>
            </p:cNvSpPr>
            <p:nvPr/>
          </p:nvSpPr>
          <p:spPr>
            <a:xfrm>
              <a:off x="600662" y="5934099"/>
              <a:ext cx="194570" cy="2834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 smtClean="0"/>
                <a:t>1</a:t>
              </a:r>
              <a:endParaRPr lang="en-US" sz="3000" dirty="0"/>
            </a:p>
          </p:txBody>
        </p:sp>
      </p:grpSp>
      <p:grpSp>
        <p:nvGrpSpPr>
          <p:cNvPr id="51" name="Group 50"/>
          <p:cNvGrpSpPr>
            <a:grpSpLocks noChangeAspect="1"/>
          </p:cNvGrpSpPr>
          <p:nvPr/>
        </p:nvGrpSpPr>
        <p:grpSpPr>
          <a:xfrm>
            <a:off x="3106069" y="4327873"/>
            <a:ext cx="517054" cy="553998"/>
            <a:chOff x="567347" y="5934099"/>
            <a:chExt cx="264584" cy="283489"/>
          </a:xfrm>
        </p:grpSpPr>
        <p:sp>
          <p:nvSpPr>
            <p:cNvPr id="52" name="Oval 51"/>
            <p:cNvSpPr>
              <a:spLocks noChangeAspect="1"/>
            </p:cNvSpPr>
            <p:nvPr/>
          </p:nvSpPr>
          <p:spPr>
            <a:xfrm>
              <a:off x="567347" y="5948606"/>
              <a:ext cx="264584" cy="264584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722" dirty="0">
                <a:solidFill>
                  <a:prstClr val="black"/>
                </a:solidFill>
              </a:endParaRPr>
            </a:p>
          </p:txBody>
        </p:sp>
        <p:sp>
          <p:nvSpPr>
            <p:cNvPr id="53" name="TextBox 52"/>
            <p:cNvSpPr txBox="1">
              <a:spLocks noChangeAspect="1"/>
            </p:cNvSpPr>
            <p:nvPr/>
          </p:nvSpPr>
          <p:spPr>
            <a:xfrm>
              <a:off x="600662" y="5934099"/>
              <a:ext cx="194570" cy="2834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 smtClean="0"/>
                <a:t>2</a:t>
              </a:r>
              <a:endParaRPr lang="en-US" sz="3000" dirty="0"/>
            </a:p>
          </p:txBody>
        </p:sp>
      </p:grpSp>
      <p:sp>
        <p:nvSpPr>
          <p:cNvPr id="54" name="TextBox 53"/>
          <p:cNvSpPr txBox="1"/>
          <p:nvPr/>
        </p:nvSpPr>
        <p:spPr>
          <a:xfrm>
            <a:off x="2637294" y="5843093"/>
            <a:ext cx="5781873" cy="461665"/>
          </a:xfrm>
          <a:prstGeom prst="rect">
            <a:avLst/>
          </a:prstGeom>
          <a:solidFill>
            <a:srgbClr val="CDFF91"/>
          </a:solidFill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Lucida Bright"/>
                <a:cs typeface="Lucida Bright"/>
              </a:rPr>
              <a:t>Can be translated into Orientation</a:t>
            </a:r>
            <a:endParaRPr lang="en-US" sz="2400" dirty="0">
              <a:latin typeface="Lucida Bright"/>
              <a:cs typeface="Lucida Bright"/>
            </a:endParaRPr>
          </a:p>
        </p:txBody>
      </p:sp>
    </p:spTree>
    <p:extLst>
      <p:ext uri="{BB962C8B-B14F-4D97-AF65-F5344CB8AC3E}">
        <p14:creationId xmlns:p14="http://schemas.microsoft.com/office/powerpoint/2010/main" val="76507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7" grpId="0" animBg="1"/>
      <p:bldP spid="6" grpId="0" animBg="1"/>
      <p:bldP spid="54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572A2A7-F496-4C1D-903A-5CBAC5D3243C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  <p:pic>
        <p:nvPicPr>
          <p:cNvPr id="326658" name="Picture 2" descr="http://cdn-www.airliners.net/aviation-photos/photos/4/3/6/220763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44068" y="537330"/>
            <a:ext cx="5624945" cy="3817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6668" name="Picture 12" descr="2016-02-12-1455309597-1470318-OverallLargeDisneyDreamPhotoCreditDisneyCruiseLine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5672" y="537330"/>
            <a:ext cx="4858327" cy="3817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-313629" y="0"/>
            <a:ext cx="9505485" cy="1015663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prstClr val="white"/>
                </a:solidFill>
                <a:latin typeface="Lucida Bright"/>
                <a:cs typeface="Lucida Bright"/>
              </a:rPr>
              <a:t>   Differential GPS community has exploited such techniques to achieve </a:t>
            </a:r>
            <a:r>
              <a:rPr lang="en-US" sz="2000" dirty="0">
                <a:solidFill>
                  <a:prstClr val="white"/>
                </a:solidFill>
                <a:latin typeface="Lucida Bright"/>
                <a:cs typeface="Lucida Bright"/>
              </a:rPr>
              <a:t>o</a:t>
            </a:r>
            <a:r>
              <a:rPr lang="en-US" sz="2000" dirty="0" smtClean="0">
                <a:solidFill>
                  <a:prstClr val="white"/>
                </a:solidFill>
                <a:latin typeface="Lucida Bright"/>
                <a:cs typeface="Lucida Bright"/>
              </a:rPr>
              <a:t>rientation estimation on big planes, ships</a:t>
            </a:r>
            <a:endParaRPr lang="en-US" sz="2000" dirty="0">
              <a:solidFill>
                <a:prstClr val="white"/>
              </a:solidFill>
              <a:latin typeface="Lucida Bright"/>
              <a:cs typeface="Lucida Bright"/>
            </a:endParaRPr>
          </a:p>
          <a:p>
            <a:pPr algn="ctr"/>
            <a:endParaRPr lang="en-US" sz="2000" dirty="0">
              <a:solidFill>
                <a:prstClr val="white"/>
              </a:solidFill>
              <a:latin typeface="Lucida Bright"/>
              <a:cs typeface="Lucida Bright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-252397" y="4305904"/>
            <a:ext cx="9582306" cy="2552095"/>
            <a:chOff x="-252397" y="4305904"/>
            <a:chExt cx="9582306" cy="2552095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4305904"/>
              <a:ext cx="4538756" cy="2552095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-252397" y="4305904"/>
              <a:ext cx="9582306" cy="400110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solidFill>
                    <a:prstClr val="white"/>
                  </a:solidFill>
                  <a:latin typeface="Lucida Bright"/>
                  <a:cs typeface="Lucida Bright"/>
                </a:rPr>
                <a:t>For a small drone we need very high accuracy</a:t>
              </a:r>
              <a:endParaRPr lang="en-US" sz="2000" dirty="0">
                <a:solidFill>
                  <a:prstClr val="white"/>
                </a:solidFill>
                <a:latin typeface="Lucida Bright"/>
                <a:cs typeface="Lucida Bright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848672" y="4645203"/>
            <a:ext cx="4171320" cy="1560328"/>
            <a:chOff x="4848672" y="4645203"/>
            <a:chExt cx="4171320" cy="1560328"/>
          </a:xfrm>
        </p:grpSpPr>
        <p:sp>
          <p:nvSpPr>
            <p:cNvPr id="17" name="TextBox 16"/>
            <p:cNvSpPr txBox="1"/>
            <p:nvPr/>
          </p:nvSpPr>
          <p:spPr>
            <a:xfrm>
              <a:off x="4848672" y="5497645"/>
              <a:ext cx="4171320" cy="70788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5B9BD5">
                      <a:lumMod val="50000"/>
                    </a:srgbClr>
                  </a:solidFill>
                  <a:latin typeface="Lucida Bright"/>
                  <a:cs typeface="Lucida Bright"/>
                </a:rPr>
                <a:t>N</a:t>
              </a:r>
              <a:r>
                <a:rPr lang="en-US" sz="2000" dirty="0" smtClean="0">
                  <a:solidFill>
                    <a:srgbClr val="5B9BD5">
                      <a:lumMod val="50000"/>
                    </a:srgbClr>
                  </a:solidFill>
                  <a:latin typeface="Lucida Bright"/>
                  <a:cs typeface="Lucida Bright"/>
                </a:rPr>
                <a:t>eed to handle dynamic errors</a:t>
              </a:r>
              <a:endParaRPr lang="en-US" sz="2000" dirty="0">
                <a:solidFill>
                  <a:srgbClr val="5B9BD5">
                    <a:lumMod val="50000"/>
                  </a:srgbClr>
                </a:solidFill>
                <a:latin typeface="Lucida Bright"/>
                <a:cs typeface="Lucida Bright"/>
              </a:endParaRPr>
            </a:p>
            <a:p>
              <a:pPr algn="ctr"/>
              <a:endParaRPr lang="en-US" sz="2000" dirty="0">
                <a:solidFill>
                  <a:prstClr val="black"/>
                </a:solidFill>
                <a:latin typeface="Lucida Bright"/>
                <a:cs typeface="Lucida Bright"/>
              </a:endParaRPr>
            </a:p>
          </p:txBody>
        </p:sp>
        <p:sp>
          <p:nvSpPr>
            <p:cNvPr id="18" name="Down Arrow 17"/>
            <p:cNvSpPr/>
            <p:nvPr/>
          </p:nvSpPr>
          <p:spPr>
            <a:xfrm>
              <a:off x="6466424" y="4645203"/>
              <a:ext cx="374953" cy="852442"/>
            </a:xfrm>
            <a:prstGeom prst="down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215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4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5431" y="3149367"/>
            <a:ext cx="1106502" cy="828089"/>
          </a:xfrm>
          <a:prstGeom prst="rect">
            <a:avLst/>
          </a:prstGeom>
        </p:spPr>
      </p:pic>
      <p:sp>
        <p:nvSpPr>
          <p:cNvPr id="27" name="Title 1"/>
          <p:cNvSpPr txBox="1">
            <a:spLocks/>
          </p:cNvSpPr>
          <p:nvPr/>
        </p:nvSpPr>
        <p:spPr>
          <a:xfrm>
            <a:off x="593284" y="34118"/>
            <a:ext cx="8229600" cy="868362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Lucida Bright"/>
                <a:ea typeface="+mj-ea"/>
                <a:cs typeface="Lucida Bright"/>
              </a:defRPr>
            </a:lvl1pPr>
          </a:lstStyle>
          <a:p>
            <a:r>
              <a:rPr lang="en-US" sz="3000" dirty="0" smtClean="0"/>
              <a:t>(III) Time </a:t>
            </a:r>
            <a:r>
              <a:rPr lang="en-US" sz="3000" dirty="0"/>
              <a:t>Double Differentials</a:t>
            </a:r>
          </a:p>
        </p:txBody>
      </p:sp>
      <p:grpSp>
        <p:nvGrpSpPr>
          <p:cNvPr id="33" name="Group 32"/>
          <p:cNvGrpSpPr/>
          <p:nvPr/>
        </p:nvGrpSpPr>
        <p:grpSpPr>
          <a:xfrm rot="2309598">
            <a:off x="-5427" y="902765"/>
            <a:ext cx="1055146" cy="808429"/>
            <a:chOff x="4717948" y="1233599"/>
            <a:chExt cx="1257812" cy="892405"/>
          </a:xfrm>
          <a:solidFill>
            <a:srgbClr val="FF0000"/>
          </a:solidFill>
        </p:grpSpPr>
        <p:sp>
          <p:nvSpPr>
            <p:cNvPr id="56" name="Rectangle 55"/>
            <p:cNvSpPr/>
            <p:nvPr/>
          </p:nvSpPr>
          <p:spPr>
            <a:xfrm>
              <a:off x="5205726" y="1233599"/>
              <a:ext cx="282256" cy="412978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/>
            <p:cNvSpPr/>
            <p:nvPr/>
          </p:nvSpPr>
          <p:spPr>
            <a:xfrm>
              <a:off x="5085856" y="1641050"/>
              <a:ext cx="521997" cy="226235"/>
            </a:xfrm>
            <a:prstGeom prst="ellipse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4717948" y="1361503"/>
              <a:ext cx="411480" cy="210312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/>
            <p:cNvSpPr/>
            <p:nvPr/>
          </p:nvSpPr>
          <p:spPr>
            <a:xfrm>
              <a:off x="5564280" y="1357265"/>
              <a:ext cx="411480" cy="210312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/>
            <p:cNvSpPr/>
            <p:nvPr/>
          </p:nvSpPr>
          <p:spPr>
            <a:xfrm>
              <a:off x="4999382" y="1432944"/>
              <a:ext cx="694944" cy="76253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1" name="Straight Connector 60"/>
            <p:cNvCxnSpPr/>
            <p:nvPr/>
          </p:nvCxnSpPr>
          <p:spPr>
            <a:xfrm flipH="1">
              <a:off x="5348050" y="1744622"/>
              <a:ext cx="1405" cy="311315"/>
            </a:xfrm>
            <a:prstGeom prst="line">
              <a:avLst/>
            </a:prstGeom>
            <a:grpFill/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Oval 61"/>
            <p:cNvSpPr/>
            <p:nvPr/>
          </p:nvSpPr>
          <p:spPr>
            <a:xfrm>
              <a:off x="5292459" y="2022446"/>
              <a:ext cx="103172" cy="103558"/>
            </a:xfrm>
            <a:prstGeom prst="ellipse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5" name="Picture 3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3711" y="3147862"/>
            <a:ext cx="1106502" cy="828089"/>
          </a:xfrm>
          <a:prstGeom prst="rect">
            <a:avLst/>
          </a:prstGeom>
        </p:spPr>
      </p:pic>
      <p:pic>
        <p:nvPicPr>
          <p:cNvPr id="37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201" b="8054"/>
          <a:stretch>
            <a:fillRect/>
          </a:stretch>
        </p:blipFill>
        <p:spPr bwMode="auto">
          <a:xfrm>
            <a:off x="-50387" y="3535507"/>
            <a:ext cx="1106502" cy="8280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8" name="Straight Connector 37"/>
          <p:cNvCxnSpPr>
            <a:endCxn id="37" idx="0"/>
          </p:cNvCxnSpPr>
          <p:nvPr/>
        </p:nvCxnSpPr>
        <p:spPr>
          <a:xfrm flipH="1">
            <a:off x="502864" y="1594917"/>
            <a:ext cx="61868" cy="1940590"/>
          </a:xfrm>
          <a:prstGeom prst="line">
            <a:avLst/>
          </a:prstGeom>
          <a:ln w="190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miter lim="800000"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563418" y="1616364"/>
            <a:ext cx="1103118" cy="1678397"/>
          </a:xfrm>
          <a:prstGeom prst="line">
            <a:avLst/>
          </a:prstGeom>
          <a:ln w="19050" cap="flat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/>
              <p:cNvSpPr txBox="1"/>
              <p:nvPr/>
            </p:nvSpPr>
            <p:spPr>
              <a:xfrm rot="17473539">
                <a:off x="-88338" y="2671268"/>
                <a:ext cx="696874" cy="3764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p>
                      </m:sSubSup>
                      <m:sSub>
                        <m:sSubPr>
                          <m:ctrlPr>
                            <a:rPr lang="en-US" b="0" i="1" smtClean="0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:mv="urn:schemas-microsoft-com:mac:vml" xmlns="">
          <p:sp>
            <p:nvSpPr>
              <p:cNvPr id="66" name="TextBox 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7473539">
                <a:off x="-88338" y="2671268"/>
                <a:ext cx="696874" cy="376450"/>
              </a:xfrm>
              <a:prstGeom prst="rect">
                <a:avLst/>
              </a:prstGeom>
              <a:blipFill rotWithShape="0">
                <a:blip r:embed="rId5"/>
                <a:stretch>
                  <a:fillRect t="-13846" r="-13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/>
              <p:cNvSpPr txBox="1"/>
              <p:nvPr/>
            </p:nvSpPr>
            <p:spPr>
              <a:xfrm rot="3344681">
                <a:off x="1231078" y="2560105"/>
                <a:ext cx="696874" cy="3764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p>
                      </m:sSubSup>
                      <m:sSub>
                        <m:sSubPr>
                          <m:ctrlPr>
                            <a:rPr lang="en-US" b="0" i="1" smtClean="0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:mv="urn:schemas-microsoft-com:mac:vml" xmlns="">
          <p:sp>
            <p:nvSpPr>
              <p:cNvPr id="69" name="TextBox 6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3344681">
                <a:off x="1231078" y="2560105"/>
                <a:ext cx="696874" cy="376450"/>
              </a:xfrm>
              <a:prstGeom prst="rect">
                <a:avLst/>
              </a:prstGeom>
              <a:blipFill rotWithShape="0">
                <a:blip r:embed="rId6"/>
                <a:stretch>
                  <a:fillRect r="-6034" b="-16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7" name="Slide Number Placeholder 8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572A2A7-F496-4C1D-903A-5CBAC5D3243C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  <p:sp>
        <p:nvSpPr>
          <p:cNvPr id="40" name="Rounded Rectangle 39"/>
          <p:cNvSpPr/>
          <p:nvPr/>
        </p:nvSpPr>
        <p:spPr>
          <a:xfrm>
            <a:off x="4296080" y="5595064"/>
            <a:ext cx="3610751" cy="355516"/>
          </a:xfrm>
          <a:prstGeom prst="roundRect">
            <a:avLst/>
          </a:prstGeom>
          <a:solidFill>
            <a:srgbClr val="FFB8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dirty="0" smtClean="0">
                <a:solidFill>
                  <a:prstClr val="black"/>
                </a:solidFill>
                <a:latin typeface="Lucida Bright" panose="02040602050505020304" pitchFamily="18" charset="0"/>
              </a:rPr>
              <a:t>No Integer Ambiguity</a:t>
            </a:r>
            <a:endParaRPr lang="en-US" sz="2400" dirty="0">
              <a:solidFill>
                <a:prstClr val="black"/>
              </a:solidFill>
              <a:latin typeface="Lucida Bright" panose="020406020505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/>
              <p:cNvSpPr txBox="1"/>
              <p:nvPr/>
            </p:nvSpPr>
            <p:spPr>
              <a:xfrm>
                <a:off x="2363073" y="1187973"/>
                <a:ext cx="6802870" cy="46166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000" b="0" i="0" smtClean="0">
                          <a:latin typeface="Cambria Math" panose="02040503050406030204" pitchFamily="18" charset="0"/>
                        </a:rPr>
                        <m:t>Δ</m:t>
                      </m:r>
                      <m:sSubSup>
                        <m:sSubSupPr>
                          <m:ctrlPr>
                            <a:rPr lang="en-US" sz="3000" b="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p>
                      </m:sSubSup>
                      <m:d>
                        <m:dPr>
                          <m:ctrlPr>
                            <a:rPr lang="en-US" sz="3000" b="0" i="1" smtClean="0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0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30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30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),</m:t>
                      </m:r>
                      <m:sSubSup>
                        <m:sSubSupPr>
                          <m:ctrlPr>
                            <a:rPr lang="en-US" sz="3000" b="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p>
                      </m:sSubSup>
                      <m:d>
                        <m:dPr>
                          <m:ctrlPr>
                            <a:rPr lang="en-US" sz="3000" b="0" i="1" smtClean="0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0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𝐶𝑙</m:t>
                      </m:r>
                      <m:sSub>
                        <m:sSubPr>
                          <m:ctrlPr>
                            <a:rPr lang="en-US" sz="30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30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US" sz="3000" dirty="0"/>
              </a:p>
            </p:txBody>
          </p:sp>
        </mc:Choice>
        <mc:Fallback xmlns:mv="urn:schemas-microsoft-com:mac:vml" xmlns="">
          <p:sp>
            <p:nvSpPr>
              <p:cNvPr id="54" name="TextBox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3073" y="1187973"/>
                <a:ext cx="6802870" cy="461665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/>
              <p:cNvSpPr txBox="1"/>
              <p:nvPr/>
            </p:nvSpPr>
            <p:spPr>
              <a:xfrm>
                <a:off x="2263452" y="1829933"/>
                <a:ext cx="6902491" cy="46166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000" b="0" i="0" smtClean="0">
                          <a:latin typeface="Cambria Math" panose="02040503050406030204" pitchFamily="18" charset="0"/>
                        </a:rPr>
                        <m:t>Δ</m:t>
                      </m:r>
                      <m:sSubSup>
                        <m:sSubSupPr>
                          <m:ctrlPr>
                            <a:rPr lang="en-US" sz="3000" b="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p>
                      </m:sSubSup>
                      <m:d>
                        <m:dPr>
                          <m:ctrlPr>
                            <a:rPr lang="en-US" sz="3000" b="0" i="1" smtClean="0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0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30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30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),</m:t>
                      </m:r>
                      <m:sSubSup>
                        <m:sSubSupPr>
                          <m:ctrlPr>
                            <a:rPr lang="en-US" sz="3000" b="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p>
                      </m:sSubSup>
                      <m:d>
                        <m:dPr>
                          <m:ctrlPr>
                            <a:rPr lang="en-US" sz="3000" b="0" i="1" smtClean="0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0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𝐶𝑙</m:t>
                      </m:r>
                      <m:sSub>
                        <m:sSubPr>
                          <m:ctrlPr>
                            <a:rPr lang="en-US" sz="30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30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US" sz="3000" dirty="0"/>
              </a:p>
            </p:txBody>
          </p:sp>
        </mc:Choice>
        <mc:Fallback xmlns:mv="urn:schemas-microsoft-com:mac:vml" xmlns="">
          <p:sp>
            <p:nvSpPr>
              <p:cNvPr id="55" name="TextBox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3452" y="1829933"/>
                <a:ext cx="6902491" cy="461665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/>
              <p:cNvSpPr txBox="1"/>
              <p:nvPr/>
            </p:nvSpPr>
            <p:spPr>
              <a:xfrm>
                <a:off x="3241964" y="2777300"/>
                <a:ext cx="6075385" cy="92333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000" b="0" i="0" smtClean="0">
                          <a:latin typeface="Cambria Math" panose="02040503050406030204" pitchFamily="18" charset="0"/>
                        </a:rPr>
                        <m:t>Δ</m:t>
                      </m:r>
                      <m:sSubSup>
                        <m:sSubSupPr>
                          <m:ctrlPr>
                            <a:rPr lang="en-US" sz="3000" b="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p>
                      </m:sSubSup>
                      <m:d>
                        <m:dPr>
                          <m:ctrlPr>
                            <a:rPr lang="en-US" sz="3000" b="0" i="1" smtClean="0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0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sub>
                          </m:sSub>
                        </m:e>
                      </m:d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30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d>
                        <m:dPr>
                          <m:ctrlPr>
                            <a:rPr lang="en-US" sz="3000" b="0" i="1" smtClean="0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0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30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0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3000" i="1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d>
                        <m:dPr>
                          <m:ctrlPr>
                            <a:rPr lang="en-US" sz="3000" i="1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0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3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3000" b="0" i="1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                             ,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𝐶𝑙</m:t>
                      </m:r>
                      <m:sSub>
                        <m:sSubPr>
                          <m:ctrlPr>
                            <a:rPr lang="en-US" sz="30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30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US" sz="3000" dirty="0"/>
              </a:p>
            </p:txBody>
          </p:sp>
        </mc:Choice>
        <mc:Fallback xmlns:mv="urn:schemas-microsoft-com:mac:vml" xmlns="">
          <p:sp>
            <p:nvSpPr>
              <p:cNvPr id="63" name="TextBox 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1964" y="2777300"/>
                <a:ext cx="6075385" cy="923330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Group 14"/>
          <p:cNvGrpSpPr/>
          <p:nvPr/>
        </p:nvGrpSpPr>
        <p:grpSpPr>
          <a:xfrm>
            <a:off x="6340530" y="1126420"/>
            <a:ext cx="612289" cy="1244153"/>
            <a:chOff x="6359002" y="1200308"/>
            <a:chExt cx="612289" cy="1244153"/>
          </a:xfrm>
        </p:grpSpPr>
        <p:cxnSp>
          <p:nvCxnSpPr>
            <p:cNvPr id="64" name="Straight Arrow Connector 63"/>
            <p:cNvCxnSpPr/>
            <p:nvPr/>
          </p:nvCxnSpPr>
          <p:spPr>
            <a:xfrm rot="5400000" flipH="1" flipV="1">
              <a:off x="6347517" y="1221028"/>
              <a:ext cx="644493" cy="603054"/>
            </a:xfrm>
            <a:prstGeom prst="straightConnector1">
              <a:avLst/>
            </a:prstGeom>
            <a:ln w="57150" cap="flat" cmpd="sng" algn="ctr">
              <a:solidFill>
                <a:srgbClr val="FF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/>
            <p:cNvCxnSpPr/>
            <p:nvPr/>
          </p:nvCxnSpPr>
          <p:spPr>
            <a:xfrm rot="5400000" flipH="1" flipV="1">
              <a:off x="6338282" y="1820688"/>
              <a:ext cx="644493" cy="603054"/>
            </a:xfrm>
            <a:prstGeom prst="straightConnector1">
              <a:avLst/>
            </a:prstGeom>
            <a:ln w="57150" cap="flat" cmpd="sng" algn="ctr">
              <a:solidFill>
                <a:srgbClr val="FF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0" name="Straight Connector 69"/>
          <p:cNvCxnSpPr/>
          <p:nvPr/>
        </p:nvCxnSpPr>
        <p:spPr>
          <a:xfrm>
            <a:off x="2507026" y="2564283"/>
            <a:ext cx="648852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/>
          <p:cNvGrpSpPr/>
          <p:nvPr/>
        </p:nvGrpSpPr>
        <p:grpSpPr>
          <a:xfrm>
            <a:off x="4236278" y="2777300"/>
            <a:ext cx="4759273" cy="1923478"/>
            <a:chOff x="4236278" y="2777300"/>
            <a:chExt cx="4759273" cy="1923478"/>
          </a:xfrm>
        </p:grpSpPr>
        <p:sp>
          <p:nvSpPr>
            <p:cNvPr id="36" name="Rounded Rectangle 35"/>
            <p:cNvSpPr/>
            <p:nvPr/>
          </p:nvSpPr>
          <p:spPr>
            <a:xfrm>
              <a:off x="4236278" y="4315459"/>
              <a:ext cx="3961734" cy="385319"/>
            </a:xfrm>
            <a:prstGeom prst="roundRect">
              <a:avLst/>
            </a:prstGeom>
            <a:solidFill>
              <a:srgbClr val="CDFF9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400" dirty="0" smtClean="0">
                  <a:solidFill>
                    <a:prstClr val="black"/>
                  </a:solidFill>
                  <a:latin typeface="Lucida Bright" panose="02040602050505020304" pitchFamily="18" charset="0"/>
                </a:rPr>
                <a:t>Change in orientation</a:t>
              </a:r>
              <a:endParaRPr lang="en-US" sz="2400" dirty="0">
                <a:solidFill>
                  <a:prstClr val="black"/>
                </a:solidFill>
                <a:latin typeface="Lucida Bright" panose="02040602050505020304" pitchFamily="18" charset="0"/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V="1">
              <a:off x="5588000" y="3294761"/>
              <a:ext cx="771000" cy="100014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ounded Rectangle 11"/>
            <p:cNvSpPr/>
            <p:nvPr/>
          </p:nvSpPr>
          <p:spPr>
            <a:xfrm>
              <a:off x="6105236" y="2777300"/>
              <a:ext cx="2890315" cy="517461"/>
            </a:xfrm>
            <a:prstGeom prst="roundRect">
              <a:avLst/>
            </a:prstGeom>
            <a:solidFill>
              <a:schemeClr val="accent1">
                <a:alpha val="42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1" name="Group 70"/>
          <p:cNvGrpSpPr/>
          <p:nvPr/>
        </p:nvGrpSpPr>
        <p:grpSpPr>
          <a:xfrm>
            <a:off x="593284" y="354238"/>
            <a:ext cx="592388" cy="523219"/>
            <a:chOff x="2756110" y="5512065"/>
            <a:chExt cx="314483" cy="342062"/>
          </a:xfrm>
        </p:grpSpPr>
        <p:sp>
          <p:nvSpPr>
            <p:cNvPr id="72" name="Oval 71"/>
            <p:cNvSpPr>
              <a:spLocks noChangeAspect="1"/>
            </p:cNvSpPr>
            <p:nvPr/>
          </p:nvSpPr>
          <p:spPr>
            <a:xfrm>
              <a:off x="2756110" y="5559074"/>
              <a:ext cx="264584" cy="264584"/>
            </a:xfrm>
            <a:prstGeom prst="ellipse">
              <a:avLst/>
            </a:prstGeom>
            <a:solidFill>
              <a:srgbClr val="FF1C2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722" dirty="0">
                <a:solidFill>
                  <a:prstClr val="black"/>
                </a:solidFill>
              </a:endParaRP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2796159" y="5512065"/>
              <a:ext cx="274434" cy="3420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/>
                <a:t>S</a:t>
              </a:r>
              <a:endParaRPr lang="en-US" sz="2800" dirty="0"/>
            </a:p>
          </p:txBody>
        </p:sp>
      </p:grpSp>
      <p:cxnSp>
        <p:nvCxnSpPr>
          <p:cNvPr id="24" name="Straight Arrow Connector 23"/>
          <p:cNvCxnSpPr/>
          <p:nvPr/>
        </p:nvCxnSpPr>
        <p:spPr>
          <a:xfrm flipV="1">
            <a:off x="983695" y="3589611"/>
            <a:ext cx="565403" cy="177825"/>
          </a:xfrm>
          <a:prstGeom prst="straightConnector1">
            <a:avLst/>
          </a:prstGeom>
          <a:ln w="25400">
            <a:solidFill>
              <a:schemeClr val="tx1"/>
            </a:solidFill>
            <a:prstDash val="sys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/>
              <p:cNvSpPr txBox="1"/>
              <p:nvPr/>
            </p:nvSpPr>
            <p:spPr>
              <a:xfrm rot="20304229">
                <a:off x="868959" y="3704895"/>
                <a:ext cx="69687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:mv="urn:schemas-microsoft-com:mac:vml" xmlns="">
          <p:sp>
            <p:nvSpPr>
              <p:cNvPr id="93" name="TextBox 9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304229">
                <a:off x="868959" y="3704895"/>
                <a:ext cx="696874" cy="369332"/>
              </a:xfrm>
              <a:prstGeom prst="rect">
                <a:avLst/>
              </a:prstGeom>
              <a:blipFill rotWithShape="0">
                <a:blip r:embed="rId10"/>
                <a:stretch>
                  <a:fillRect t="-7000" r="-294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8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201" b="8054"/>
          <a:stretch>
            <a:fillRect/>
          </a:stretch>
        </p:blipFill>
        <p:spPr bwMode="auto">
          <a:xfrm>
            <a:off x="-38667" y="3537012"/>
            <a:ext cx="1106502" cy="8280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1"/>
          <p:cNvGrpSpPr/>
          <p:nvPr/>
        </p:nvGrpSpPr>
        <p:grpSpPr>
          <a:xfrm>
            <a:off x="-26119" y="3154093"/>
            <a:ext cx="2570600" cy="1215735"/>
            <a:chOff x="502864" y="5425864"/>
            <a:chExt cx="2570600" cy="1215735"/>
          </a:xfrm>
        </p:grpSpPr>
        <p:pic>
          <p:nvPicPr>
            <p:cNvPr id="50" name="Picture 4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66962" y="5425864"/>
              <a:ext cx="1106502" cy="828089"/>
            </a:xfrm>
            <a:prstGeom prst="rect">
              <a:avLst/>
            </a:prstGeom>
          </p:spPr>
        </p:pic>
        <p:pic>
          <p:nvPicPr>
            <p:cNvPr id="51" name="Picture 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9201" b="8054"/>
            <a:stretch>
              <a:fillRect/>
            </a:stretch>
          </p:blipFill>
          <p:spPr bwMode="auto">
            <a:xfrm>
              <a:off x="502864" y="5813509"/>
              <a:ext cx="1106502" cy="8280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53" name="Straight Arrow Connector 52"/>
            <p:cNvCxnSpPr/>
            <p:nvPr/>
          </p:nvCxnSpPr>
          <p:spPr>
            <a:xfrm flipV="1">
              <a:off x="1505463" y="5861667"/>
              <a:ext cx="565403" cy="177825"/>
            </a:xfrm>
            <a:prstGeom prst="straightConnector1">
              <a:avLst/>
            </a:prstGeom>
            <a:ln w="25400">
              <a:solidFill>
                <a:schemeClr val="tx1"/>
              </a:solidFill>
              <a:prstDash val="sysDash"/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5" name="Group 94"/>
          <p:cNvGrpSpPr/>
          <p:nvPr/>
        </p:nvGrpSpPr>
        <p:grpSpPr>
          <a:xfrm>
            <a:off x="571662" y="1597635"/>
            <a:ext cx="2397645" cy="3441289"/>
            <a:chOff x="571662" y="1597635"/>
            <a:chExt cx="2397645" cy="3441289"/>
          </a:xfrm>
        </p:grpSpPr>
        <p:grpSp>
          <p:nvGrpSpPr>
            <p:cNvPr id="16" name="Group 15"/>
            <p:cNvGrpSpPr/>
            <p:nvPr/>
          </p:nvGrpSpPr>
          <p:grpSpPr>
            <a:xfrm>
              <a:off x="571662" y="1597635"/>
              <a:ext cx="2397645" cy="3103143"/>
              <a:chOff x="571662" y="1597635"/>
              <a:chExt cx="2397645" cy="3103143"/>
            </a:xfrm>
          </p:grpSpPr>
          <p:cxnSp>
            <p:nvCxnSpPr>
              <p:cNvPr id="44" name="Straight Connector 43"/>
              <p:cNvCxnSpPr/>
              <p:nvPr/>
            </p:nvCxnSpPr>
            <p:spPr>
              <a:xfrm>
                <a:off x="571662" y="1616364"/>
                <a:ext cx="812496" cy="3084414"/>
              </a:xfrm>
              <a:prstGeom prst="line">
                <a:avLst/>
              </a:prstGeom>
              <a:ln w="1905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miter lim="800000"/>
                <a:headEnd type="none" w="med" len="med"/>
                <a:tailEnd type="arrow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7" name="TextBox 66"/>
                  <p:cNvSpPr txBox="1"/>
                  <p:nvPr/>
                </p:nvSpPr>
                <p:spPr>
                  <a:xfrm rot="20789227">
                    <a:off x="691527" y="2917763"/>
                    <a:ext cx="696874" cy="37645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i="1" smtClean="0">
                                  <a:solidFill>
                                    <a:prstClr val="black"/>
                                  </a:solidFill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prstClr val="black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:mv="urn:schemas-microsoft-com:mac:vml" xmlns="">
              <p:sp>
                <p:nvSpPr>
                  <p:cNvPr id="67" name="TextBox 6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20789227">
                    <a:off x="691527" y="2917763"/>
                    <a:ext cx="696874" cy="376450"/>
                  </a:xfrm>
                  <a:prstGeom prst="rect">
                    <a:avLst/>
                  </a:prstGeom>
                  <a:blipFill rotWithShape="0">
                    <a:blip r:embed="rId11"/>
                    <a:stretch>
                      <a:fillRect r="-1889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8" name="TextBox 67"/>
                  <p:cNvSpPr txBox="1"/>
                  <p:nvPr/>
                </p:nvSpPr>
                <p:spPr>
                  <a:xfrm rot="20182198">
                    <a:off x="2272433" y="3861392"/>
                    <a:ext cx="696874" cy="37645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i="1" smtClean="0">
                                  <a:solidFill>
                                    <a:prstClr val="black"/>
                                  </a:solidFill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prstClr val="black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:mv="urn:schemas-microsoft-com:mac:vml" xmlns="">
              <p:sp>
                <p:nvSpPr>
                  <p:cNvPr id="68" name="TextBox 6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20182198">
                    <a:off x="2272433" y="3861392"/>
                    <a:ext cx="696874" cy="376450"/>
                  </a:xfrm>
                  <a:prstGeom prst="rect">
                    <a:avLst/>
                  </a:prstGeom>
                  <a:blipFill rotWithShape="0">
                    <a:blip r:embed="rId12"/>
                    <a:stretch>
                      <a:fillRect t="-2913" r="-1846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52" name="Straight Connector 51"/>
              <p:cNvCxnSpPr/>
              <p:nvPr/>
            </p:nvCxnSpPr>
            <p:spPr>
              <a:xfrm>
                <a:off x="576215" y="1597635"/>
                <a:ext cx="1930811" cy="2826543"/>
              </a:xfrm>
              <a:prstGeom prst="line">
                <a:avLst/>
              </a:prstGeom>
              <a:ln w="19050" cap="flat" cmpd="sng" algn="ctr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miter lim="800000"/>
                <a:headEnd type="none" w="med" len="med"/>
                <a:tailEnd type="arrow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TextBox 91"/>
                <p:cNvSpPr txBox="1"/>
                <p:nvPr/>
              </p:nvSpPr>
              <p:spPr>
                <a:xfrm rot="20386590">
                  <a:off x="1922340" y="4669592"/>
                  <a:ext cx="69687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prstClr val="black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12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solidFill>
                                  <a:prstClr val="black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:mv="urn:schemas-microsoft-com:mac:vml" xmlns="">
            <p:sp>
              <p:nvSpPr>
                <p:cNvPr id="92" name="TextBox 9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386590">
                  <a:off x="1922340" y="4669592"/>
                  <a:ext cx="696874" cy="369332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 t="-7216" r="-302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266165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6 -1.11111E-6 L 5.55556E-6 -1.11111E-6 C 0.00018 0.01297 -0.00034 0.02593 0.00088 0.03889 C 0.00105 0.04074 0.00313 0.04144 0.004 0.04306 C 0.00452 0.04422 0.00452 0.04584 0.00504 0.04699 C 0.00869 0.05579 0.00713 0.05417 0.01199 0.05648 C 0.01303 0.05834 0.01442 0.05972 0.01511 0.06181 C 0.01633 0.06574 0.01633 0.07037 0.01806 0.07384 C 0.01945 0.07662 0.02102 0.07917 0.02206 0.08195 C 0.02275 0.0838 0.02362 0.08565 0.02414 0.0875 C 0.02449 0.08866 0.02449 0.09051 0.02518 0.09144 C 0.02692 0.09375 0.029 0.0956 0.03126 0.09676 C 0.03178 0.09722 0.04098 0.10232 0.04428 0.10347 C 0.04706 0.10463 0.04966 0.10533 0.05244 0.10625 C 0.0547 0.10718 0.05713 0.10857 0.05956 0.10903 C 0.06615 0.10996 0.07292 0.10996 0.0797 0.11042 C 0.08404 0.11922 0.08352 0.11621 0.08074 0.13449 C 0.08039 0.13681 0.07865 0.1382 0.07761 0.14005 C 0.07483 0.15093 0.0797 0.1338 0.07067 0.15209 L 0.06858 0.15602 L 0.07657 0.16968 " pathEditMode="relative" ptsTypes="AAAAAAAAAAAAAAAAAAAAA">
                                      <p:cBhvr>
                                        <p:cTn id="13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54" grpId="0" animBg="1"/>
      <p:bldP spid="55" grpId="0" animBg="1"/>
      <p:bldP spid="63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572A2A7-F496-4C1D-903A-5CBAC5D3243C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  <p:sp>
        <p:nvSpPr>
          <p:cNvPr id="76" name="Rounded Rectangle 75"/>
          <p:cNvSpPr/>
          <p:nvPr/>
        </p:nvSpPr>
        <p:spPr bwMode="auto">
          <a:xfrm>
            <a:off x="4722059" y="4365879"/>
            <a:ext cx="4377388" cy="669120"/>
          </a:xfrm>
          <a:prstGeom prst="roundRect">
            <a:avLst>
              <a:gd name="adj" fmla="val 31945"/>
            </a:avLst>
          </a:prstGeom>
          <a:solidFill>
            <a:srgbClr val="FFFF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dist="38100" dir="2700000">
              <a:srgbClr val="000000">
                <a:alpha val="44000"/>
              </a:srgbClr>
            </a:outerShdw>
          </a:effectLst>
        </p:spPr>
        <p:txBody>
          <a:bodyPr>
            <a:prstTxWarp prst="textNoShape">
              <a:avLst/>
            </a:prstTxWarp>
          </a:bodyPr>
          <a:lstStyle/>
          <a:p>
            <a:pPr algn="ctr">
              <a:buFont typeface="Wingdings" charset="2"/>
              <a:buNone/>
              <a:defRPr/>
            </a:pPr>
            <a:r>
              <a:rPr lang="en-US" dirty="0" smtClean="0">
                <a:latin typeface="Lucida Bright"/>
                <a:cs typeface="Lucida Bright"/>
              </a:rPr>
              <a:t>Change in Orientation, but unpolluted by Integer Ambiguity</a:t>
            </a:r>
            <a:endParaRPr lang="en-US" dirty="0">
              <a:latin typeface="Lucida Bright"/>
              <a:cs typeface="Lucida Bright"/>
            </a:endParaRPr>
          </a:p>
        </p:txBody>
      </p:sp>
      <p:grpSp>
        <p:nvGrpSpPr>
          <p:cNvPr id="83" name="Group 82"/>
          <p:cNvGrpSpPr/>
          <p:nvPr/>
        </p:nvGrpSpPr>
        <p:grpSpPr>
          <a:xfrm>
            <a:off x="889984" y="2849245"/>
            <a:ext cx="2523344" cy="844814"/>
            <a:chOff x="827924" y="2378464"/>
            <a:chExt cx="2523344" cy="844814"/>
          </a:xfrm>
        </p:grpSpPr>
        <p:sp>
          <p:nvSpPr>
            <p:cNvPr id="82" name="Rounded Rectangle 81"/>
            <p:cNvSpPr/>
            <p:nvPr/>
          </p:nvSpPr>
          <p:spPr>
            <a:xfrm rot="21011402">
              <a:off x="1651574" y="2744585"/>
              <a:ext cx="979318" cy="97737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0" name="Picture 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9201" b="8054"/>
            <a:stretch>
              <a:fillRect/>
            </a:stretch>
          </p:blipFill>
          <p:spPr bwMode="auto">
            <a:xfrm>
              <a:off x="827924" y="2656466"/>
              <a:ext cx="911862" cy="5668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4" name="Picture 2"/>
            <p:cNvPicPr>
              <a:picLocks noChangeAspect="1"/>
            </p:cNvPicPr>
            <p:nvPr/>
          </p:nvPicPr>
          <p:blipFill>
            <a:blip r:embed="rId2" cstate="print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9201" b="8054"/>
            <a:stretch>
              <a:fillRect/>
            </a:stretch>
          </p:blipFill>
          <p:spPr bwMode="auto">
            <a:xfrm>
              <a:off x="2439406" y="2378464"/>
              <a:ext cx="911862" cy="5668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85" name="Group 84"/>
          <p:cNvGrpSpPr/>
          <p:nvPr/>
        </p:nvGrpSpPr>
        <p:grpSpPr>
          <a:xfrm>
            <a:off x="5567620" y="2389755"/>
            <a:ext cx="2523345" cy="1845683"/>
            <a:chOff x="2907548" y="4440227"/>
            <a:chExt cx="2523345" cy="1845683"/>
          </a:xfrm>
        </p:grpSpPr>
        <p:sp>
          <p:nvSpPr>
            <p:cNvPr id="70" name="Freeform 69"/>
            <p:cNvSpPr/>
            <p:nvPr/>
          </p:nvSpPr>
          <p:spPr>
            <a:xfrm>
              <a:off x="3722255" y="4862635"/>
              <a:ext cx="480290" cy="858982"/>
            </a:xfrm>
            <a:custGeom>
              <a:avLst/>
              <a:gdLst>
                <a:gd name="connsiteX0" fmla="*/ 480290 w 480290"/>
                <a:gd name="connsiteY0" fmla="*/ 0 h 858982"/>
                <a:gd name="connsiteX1" fmla="*/ 332509 w 480290"/>
                <a:gd name="connsiteY1" fmla="*/ 452582 h 858982"/>
                <a:gd name="connsiteX2" fmla="*/ 0 w 480290"/>
                <a:gd name="connsiteY2" fmla="*/ 858982 h 858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80290" h="858982">
                  <a:moveTo>
                    <a:pt x="480290" y="0"/>
                  </a:moveTo>
                  <a:cubicBezTo>
                    <a:pt x="446423" y="154709"/>
                    <a:pt x="412557" y="309418"/>
                    <a:pt x="332509" y="452582"/>
                  </a:cubicBezTo>
                  <a:cubicBezTo>
                    <a:pt x="252461" y="595746"/>
                    <a:pt x="126230" y="727364"/>
                    <a:pt x="0" y="858982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TextBox 68"/>
                <p:cNvSpPr txBox="1"/>
                <p:nvPr/>
              </p:nvSpPr>
              <p:spPr>
                <a:xfrm>
                  <a:off x="3981510" y="5246249"/>
                  <a:ext cx="37542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:mv="urn:schemas-microsoft-com:mac:vml" xmlns="">
            <p:sp>
              <p:nvSpPr>
                <p:cNvPr id="69" name="TextBox 6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81510" y="5246249"/>
                  <a:ext cx="375423" cy="369332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86" name="Group 85"/>
            <p:cNvGrpSpPr/>
            <p:nvPr/>
          </p:nvGrpSpPr>
          <p:grpSpPr>
            <a:xfrm rot="20651704">
              <a:off x="2907549" y="4440227"/>
              <a:ext cx="2523344" cy="844814"/>
              <a:chOff x="827924" y="2378464"/>
              <a:chExt cx="2523344" cy="844814"/>
            </a:xfrm>
          </p:grpSpPr>
          <p:sp>
            <p:nvSpPr>
              <p:cNvPr id="87" name="Rounded Rectangle 86"/>
              <p:cNvSpPr/>
              <p:nvPr/>
            </p:nvSpPr>
            <p:spPr>
              <a:xfrm rot="21011402">
                <a:off x="1651574" y="2744585"/>
                <a:ext cx="979318" cy="97737"/>
              </a:xfrm>
              <a:prstGeom prst="round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88" name="Picture 2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29201" b="8054"/>
              <a:stretch>
                <a:fillRect/>
              </a:stretch>
            </p:blipFill>
            <p:spPr bwMode="auto">
              <a:xfrm>
                <a:off x="827924" y="2656466"/>
                <a:ext cx="911862" cy="5668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89" name="Picture 2"/>
              <p:cNvPicPr>
                <a:picLocks noChangeAspect="1"/>
              </p:cNvPicPr>
              <p:nvPr/>
            </p:nvPicPr>
            <p:blipFill>
              <a:blip r:embed="rId2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29201" b="8054"/>
              <a:stretch>
                <a:fillRect/>
              </a:stretch>
            </p:blipFill>
            <p:spPr bwMode="auto">
              <a:xfrm>
                <a:off x="2439406" y="2378464"/>
                <a:ext cx="911862" cy="5668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90" name="Group 89"/>
            <p:cNvGrpSpPr/>
            <p:nvPr/>
          </p:nvGrpSpPr>
          <p:grpSpPr>
            <a:xfrm rot="547807">
              <a:off x="2907548" y="5441096"/>
              <a:ext cx="2523344" cy="844814"/>
              <a:chOff x="827924" y="2378464"/>
              <a:chExt cx="2523344" cy="844814"/>
            </a:xfrm>
          </p:grpSpPr>
          <p:sp>
            <p:nvSpPr>
              <p:cNvPr id="91" name="Rounded Rectangle 90"/>
              <p:cNvSpPr/>
              <p:nvPr/>
            </p:nvSpPr>
            <p:spPr>
              <a:xfrm rot="21011402">
                <a:off x="1651574" y="2744585"/>
                <a:ext cx="979318" cy="97737"/>
              </a:xfrm>
              <a:prstGeom prst="round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92" name="Picture 2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29201" b="8054"/>
              <a:stretch>
                <a:fillRect/>
              </a:stretch>
            </p:blipFill>
            <p:spPr bwMode="auto">
              <a:xfrm>
                <a:off x="827924" y="2656466"/>
                <a:ext cx="911862" cy="5668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93" name="Picture 2"/>
              <p:cNvPicPr>
                <a:picLocks noChangeAspect="1"/>
              </p:cNvPicPr>
              <p:nvPr/>
            </p:nvPicPr>
            <p:blipFill>
              <a:blip r:embed="rId2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29201" b="8054"/>
              <a:stretch>
                <a:fillRect/>
              </a:stretch>
            </p:blipFill>
            <p:spPr bwMode="auto">
              <a:xfrm>
                <a:off x="2439406" y="2378464"/>
                <a:ext cx="911862" cy="5668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96" name="Title 1"/>
          <p:cNvSpPr txBox="1">
            <a:spLocks/>
          </p:cNvSpPr>
          <p:nvPr/>
        </p:nvSpPr>
        <p:spPr>
          <a:xfrm>
            <a:off x="564291" y="43663"/>
            <a:ext cx="8229600" cy="868362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Lucida Bright"/>
                <a:ea typeface="+mj-ea"/>
                <a:cs typeface="Lucida Bright"/>
              </a:defRPr>
            </a:lvl1pPr>
          </a:lstStyle>
          <a:p>
            <a:r>
              <a:rPr lang="en-US" sz="3000" dirty="0" smtClean="0"/>
              <a:t>Two Observations on Orientation</a:t>
            </a:r>
            <a:endParaRPr lang="en-US" sz="3000" dirty="0"/>
          </a:p>
        </p:txBody>
      </p:sp>
      <p:grpSp>
        <p:nvGrpSpPr>
          <p:cNvPr id="97" name="Group 60"/>
          <p:cNvGrpSpPr/>
          <p:nvPr/>
        </p:nvGrpSpPr>
        <p:grpSpPr>
          <a:xfrm>
            <a:off x="397269" y="1188155"/>
            <a:ext cx="3380404" cy="469170"/>
            <a:chOff x="313181" y="2872749"/>
            <a:chExt cx="4498214" cy="669120"/>
          </a:xfrm>
        </p:grpSpPr>
        <p:sp>
          <p:nvSpPr>
            <p:cNvPr id="98" name="Rounded Rectangle 97"/>
            <p:cNvSpPr/>
            <p:nvPr/>
          </p:nvSpPr>
          <p:spPr bwMode="auto">
            <a:xfrm>
              <a:off x="325331" y="2872749"/>
              <a:ext cx="4486064" cy="669120"/>
            </a:xfrm>
            <a:prstGeom prst="roundRect">
              <a:avLst>
                <a:gd name="adj" fmla="val 31945"/>
              </a:avLst>
            </a:prstGeom>
            <a:solidFill>
              <a:srgbClr val="A5FF4E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dist="38100" dir="2700000">
                <a:srgbClr val="000000">
                  <a:alpha val="44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buFont typeface="Wingdings" charset="2"/>
                <a:buNone/>
                <a:defRPr/>
              </a:pPr>
              <a:endParaRPr lang="en-US">
                <a:latin typeface="Lucida Bright"/>
                <a:cs typeface="Lucida Bright"/>
              </a:endParaRPr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313181" y="2943942"/>
              <a:ext cx="3500199" cy="5267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buFont typeface="Wingdings" charset="2"/>
                <a:buNone/>
                <a:defRPr/>
              </a:pPr>
              <a:r>
                <a:rPr lang="en-US" dirty="0" smtClean="0">
                  <a:latin typeface="Lucida Bright"/>
                  <a:cs typeface="Lucida Bright"/>
                </a:rPr>
                <a:t>Satellite Double Differentials</a:t>
              </a:r>
              <a:endParaRPr lang="en-US" dirty="0">
                <a:latin typeface="Lucida Bright"/>
                <a:cs typeface="Lucida Bright"/>
              </a:endParaRPr>
            </a:p>
          </p:txBody>
        </p:sp>
      </p:grpSp>
      <p:grpSp>
        <p:nvGrpSpPr>
          <p:cNvPr id="101" name="Group 91"/>
          <p:cNvGrpSpPr/>
          <p:nvPr/>
        </p:nvGrpSpPr>
        <p:grpSpPr>
          <a:xfrm>
            <a:off x="5511600" y="1188724"/>
            <a:ext cx="3013035" cy="468601"/>
            <a:chOff x="437507" y="2834869"/>
            <a:chExt cx="4216522" cy="669120"/>
          </a:xfrm>
        </p:grpSpPr>
        <p:sp>
          <p:nvSpPr>
            <p:cNvPr id="102" name="Rounded Rectangle 101"/>
            <p:cNvSpPr/>
            <p:nvPr/>
          </p:nvSpPr>
          <p:spPr bwMode="auto">
            <a:xfrm>
              <a:off x="437507" y="2834869"/>
              <a:ext cx="4216522" cy="669120"/>
            </a:xfrm>
            <a:prstGeom prst="roundRect">
              <a:avLst>
                <a:gd name="adj" fmla="val 31945"/>
              </a:avLst>
            </a:prstGeom>
            <a:solidFill>
              <a:srgbClr val="A5FF4E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dist="38100" dir="2700000">
                <a:srgbClr val="000000">
                  <a:alpha val="44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buFont typeface="Wingdings" charset="2"/>
                <a:buNone/>
                <a:defRPr/>
              </a:pPr>
              <a:endParaRPr lang="en-US">
                <a:latin typeface="Lucida Bright"/>
                <a:cs typeface="Lucida Bright"/>
              </a:endParaRPr>
            </a:p>
          </p:txBody>
        </p:sp>
        <p:sp>
          <p:nvSpPr>
            <p:cNvPr id="104" name="TextBox 103"/>
            <p:cNvSpPr txBox="1"/>
            <p:nvPr/>
          </p:nvSpPr>
          <p:spPr>
            <a:xfrm>
              <a:off x="524347" y="2889418"/>
              <a:ext cx="2882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buFont typeface="Wingdings" charset="2"/>
                <a:buNone/>
                <a:defRPr/>
              </a:pPr>
              <a:r>
                <a:rPr lang="en-US" dirty="0" smtClean="0">
                  <a:latin typeface="Lucida Bright"/>
                  <a:cs typeface="Lucida Bright"/>
                </a:rPr>
                <a:t>Time Double Differential</a:t>
              </a:r>
              <a:endParaRPr lang="en-US" dirty="0">
                <a:latin typeface="Lucida Bright"/>
                <a:cs typeface="Lucida Bright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109306" y="3395818"/>
            <a:ext cx="4377388" cy="1634609"/>
            <a:chOff x="109306" y="3395818"/>
            <a:chExt cx="4377388" cy="1634609"/>
          </a:xfrm>
        </p:grpSpPr>
        <p:sp>
          <p:nvSpPr>
            <p:cNvPr id="94" name="Rounded Rectangle 93"/>
            <p:cNvSpPr/>
            <p:nvPr/>
          </p:nvSpPr>
          <p:spPr bwMode="auto">
            <a:xfrm>
              <a:off x="109306" y="4361307"/>
              <a:ext cx="4377388" cy="669120"/>
            </a:xfrm>
            <a:prstGeom prst="roundRect">
              <a:avLst>
                <a:gd name="adj" fmla="val 31945"/>
              </a:avLst>
            </a:prstGeom>
            <a:solidFill>
              <a:srgbClr val="FFB80D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dist="38100" dir="2700000">
                <a:srgbClr val="000000">
                  <a:alpha val="44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 algn="ctr">
                <a:buFont typeface="Wingdings" charset="2"/>
                <a:buNone/>
                <a:defRPr/>
              </a:pPr>
              <a:r>
                <a:rPr lang="en-US" dirty="0" smtClean="0">
                  <a:latin typeface="Lucida Bright"/>
                  <a:cs typeface="Lucida Bright"/>
                </a:rPr>
                <a:t>Drone Absolute Orientation, but polluted by Integer Ambiguity</a:t>
              </a:r>
              <a:endParaRPr lang="en-US" dirty="0">
                <a:latin typeface="Lucida Bright"/>
                <a:cs typeface="Lucida Bright"/>
              </a:endParaRPr>
            </a:p>
          </p:txBody>
        </p:sp>
        <p:cxnSp>
          <p:nvCxnSpPr>
            <p:cNvPr id="3" name="Straight Arrow Connector 2"/>
            <p:cNvCxnSpPr>
              <a:stCxn id="94" idx="0"/>
            </p:cNvCxnSpPr>
            <p:nvPr/>
          </p:nvCxnSpPr>
          <p:spPr>
            <a:xfrm flipH="1" flipV="1">
              <a:off x="2244436" y="3395818"/>
              <a:ext cx="53564" cy="96548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TextBox 28"/>
          <p:cNvSpPr txBox="1"/>
          <p:nvPr/>
        </p:nvSpPr>
        <p:spPr>
          <a:xfrm>
            <a:off x="-73652" y="5328982"/>
            <a:ext cx="9505485" cy="461665"/>
          </a:xfrm>
          <a:prstGeom prst="rect">
            <a:avLst/>
          </a:prstGeom>
          <a:solidFill>
            <a:srgbClr val="CDFF9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Lucida Bright"/>
                <a:cs typeface="Lucida Bright"/>
              </a:rPr>
              <a:t>Analogous to compass and gyroscopes, but highly noisy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-73653" y="5924589"/>
            <a:ext cx="9505485" cy="461665"/>
          </a:xfrm>
          <a:prstGeom prst="rect">
            <a:avLst/>
          </a:prstGeom>
          <a:solidFill>
            <a:srgbClr val="CDFF9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Lucida Bright"/>
                <a:cs typeface="Lucida Bright"/>
              </a:rPr>
              <a:t>Naturally amenable </a:t>
            </a:r>
            <a:r>
              <a:rPr lang="en-US" sz="2400" dirty="0" smtClean="0">
                <a:latin typeface="Lucida Bright"/>
                <a:cs typeface="Lucida Bright"/>
              </a:rPr>
              <a:t>to a process filtering model</a:t>
            </a:r>
            <a:endParaRPr lang="en-US" sz="2400" dirty="0">
              <a:latin typeface="Lucida Bright"/>
              <a:cs typeface="Lucida Bright"/>
            </a:endParaRPr>
          </a:p>
        </p:txBody>
      </p:sp>
    </p:spTree>
    <p:extLst>
      <p:ext uri="{BB962C8B-B14F-4D97-AF65-F5344CB8AC3E}">
        <p14:creationId xmlns:p14="http://schemas.microsoft.com/office/powerpoint/2010/main" val="1090653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 animBg="1"/>
      <p:bldP spid="29" grpId="0" animBg="1"/>
      <p:bldP spid="29" grpId="1" animBg="1"/>
      <p:bldP spid="30" grpId="0" animBg="1"/>
      <p:bldP spid="30" grpId="1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572A2A7-F496-4C1D-903A-5CBAC5D3243C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564291" y="43663"/>
            <a:ext cx="8229600" cy="868362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Lucida Bright"/>
                <a:ea typeface="+mj-ea"/>
                <a:cs typeface="Lucida Bright"/>
              </a:defRPr>
            </a:lvl1pPr>
          </a:lstStyle>
          <a:p>
            <a:r>
              <a:rPr lang="en-US" sz="3000" dirty="0" smtClean="0"/>
              <a:t>Bayesian Filtering Approach</a:t>
            </a:r>
            <a:endParaRPr lang="en-US" sz="3000" dirty="0"/>
          </a:p>
        </p:txBody>
      </p:sp>
      <p:sp>
        <p:nvSpPr>
          <p:cNvPr id="7" name="Oval 6"/>
          <p:cNvSpPr/>
          <p:nvPr/>
        </p:nvSpPr>
        <p:spPr>
          <a:xfrm>
            <a:off x="3435178" y="1968844"/>
            <a:ext cx="1738184" cy="171347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smtClean="0">
                <a:solidFill>
                  <a:schemeClr val="tx1"/>
                </a:solidFill>
              </a:rPr>
              <a:t>q</a:t>
            </a:r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564291" y="1968844"/>
            <a:ext cx="1738184" cy="171347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smtClean="0">
                <a:solidFill>
                  <a:schemeClr val="tx1"/>
                </a:solidFill>
              </a:rPr>
              <a:t>q</a:t>
            </a:r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6306065" y="1968844"/>
            <a:ext cx="1738184" cy="171347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smtClean="0">
                <a:solidFill>
                  <a:schemeClr val="tx1"/>
                </a:solidFill>
              </a:rPr>
              <a:t>q</a:t>
            </a:r>
            <a:endParaRPr lang="en-US" sz="3000" dirty="0">
              <a:solidFill>
                <a:schemeClr val="tx1"/>
              </a:solidFill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1433383" y="3682314"/>
            <a:ext cx="5737654" cy="1392194"/>
            <a:chOff x="1433383" y="3682314"/>
            <a:chExt cx="5737654" cy="1392194"/>
          </a:xfrm>
        </p:grpSpPr>
        <p:cxnSp>
          <p:nvCxnSpPr>
            <p:cNvPr id="10" name="Straight Arrow Connector 9"/>
            <p:cNvCxnSpPr>
              <a:stCxn id="8" idx="4"/>
            </p:cNvCxnSpPr>
            <p:nvPr/>
          </p:nvCxnSpPr>
          <p:spPr>
            <a:xfrm>
              <a:off x="1433383" y="3682314"/>
              <a:ext cx="0" cy="139219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>
              <a:off x="4304270" y="3682314"/>
              <a:ext cx="0" cy="139219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>
              <a:off x="7171037" y="3682314"/>
              <a:ext cx="0" cy="139219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/>
          <p:cNvGrpSpPr/>
          <p:nvPr/>
        </p:nvGrpSpPr>
        <p:grpSpPr>
          <a:xfrm>
            <a:off x="2108886" y="1746374"/>
            <a:ext cx="4384590" cy="545725"/>
            <a:chOff x="2108886" y="1746374"/>
            <a:chExt cx="4384590" cy="545725"/>
          </a:xfrm>
        </p:grpSpPr>
        <p:sp>
          <p:nvSpPr>
            <p:cNvPr id="13" name="Freeform 12"/>
            <p:cNvSpPr/>
            <p:nvPr/>
          </p:nvSpPr>
          <p:spPr>
            <a:xfrm>
              <a:off x="2108886" y="1746374"/>
              <a:ext cx="1507525" cy="543745"/>
            </a:xfrm>
            <a:custGeom>
              <a:avLst/>
              <a:gdLst>
                <a:gd name="connsiteX0" fmla="*/ 0 w 1507525"/>
                <a:gd name="connsiteY0" fmla="*/ 519031 h 543745"/>
                <a:gd name="connsiteX1" fmla="*/ 799071 w 1507525"/>
                <a:gd name="connsiteY1" fmla="*/ 48 h 543745"/>
                <a:gd name="connsiteX2" fmla="*/ 1507525 w 1507525"/>
                <a:gd name="connsiteY2" fmla="*/ 543745 h 543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07525" h="543745">
                  <a:moveTo>
                    <a:pt x="0" y="519031"/>
                  </a:moveTo>
                  <a:cubicBezTo>
                    <a:pt x="273908" y="257480"/>
                    <a:pt x="547817" y="-4071"/>
                    <a:pt x="799071" y="48"/>
                  </a:cubicBezTo>
                  <a:cubicBezTo>
                    <a:pt x="1050325" y="4167"/>
                    <a:pt x="1278925" y="273956"/>
                    <a:pt x="1507525" y="543745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arrow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 13"/>
            <p:cNvSpPr/>
            <p:nvPr/>
          </p:nvSpPr>
          <p:spPr>
            <a:xfrm>
              <a:off x="4985951" y="1748354"/>
              <a:ext cx="1507525" cy="543745"/>
            </a:xfrm>
            <a:custGeom>
              <a:avLst/>
              <a:gdLst>
                <a:gd name="connsiteX0" fmla="*/ 0 w 1507525"/>
                <a:gd name="connsiteY0" fmla="*/ 519031 h 543745"/>
                <a:gd name="connsiteX1" fmla="*/ 799071 w 1507525"/>
                <a:gd name="connsiteY1" fmla="*/ 48 h 543745"/>
                <a:gd name="connsiteX2" fmla="*/ 1507525 w 1507525"/>
                <a:gd name="connsiteY2" fmla="*/ 543745 h 543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07525" h="543745">
                  <a:moveTo>
                    <a:pt x="0" y="519031"/>
                  </a:moveTo>
                  <a:cubicBezTo>
                    <a:pt x="273908" y="257480"/>
                    <a:pt x="547817" y="-4071"/>
                    <a:pt x="799071" y="48"/>
                  </a:cubicBezTo>
                  <a:cubicBezTo>
                    <a:pt x="1050325" y="4167"/>
                    <a:pt x="1278925" y="273956"/>
                    <a:pt x="1507525" y="543745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arrow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9" name="Group 91"/>
          <p:cNvGrpSpPr/>
          <p:nvPr/>
        </p:nvGrpSpPr>
        <p:grpSpPr>
          <a:xfrm>
            <a:off x="2359182" y="1316436"/>
            <a:ext cx="1006931" cy="345232"/>
            <a:chOff x="432674" y="2872749"/>
            <a:chExt cx="4216522" cy="669120"/>
          </a:xfrm>
        </p:grpSpPr>
        <p:sp>
          <p:nvSpPr>
            <p:cNvPr id="60" name="Rounded Rectangle 59"/>
            <p:cNvSpPr/>
            <p:nvPr/>
          </p:nvSpPr>
          <p:spPr bwMode="auto">
            <a:xfrm>
              <a:off x="432674" y="2872749"/>
              <a:ext cx="4216522" cy="669120"/>
            </a:xfrm>
            <a:prstGeom prst="roundRect">
              <a:avLst>
                <a:gd name="adj" fmla="val 31945"/>
              </a:avLst>
            </a:prstGeom>
            <a:solidFill>
              <a:srgbClr val="A5FF4E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dist="38100" dir="2700000">
                <a:srgbClr val="000000">
                  <a:alpha val="44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buFont typeface="Wingdings" charset="2"/>
                <a:buNone/>
                <a:defRPr/>
              </a:pPr>
              <a:endParaRPr lang="en-US">
                <a:latin typeface="Lucida Bright"/>
                <a:cs typeface="Lucida Bright"/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524347" y="2889418"/>
              <a:ext cx="2450897" cy="3538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buFont typeface="Wingdings" charset="2"/>
                <a:buNone/>
                <a:defRPr/>
              </a:pPr>
              <a:r>
                <a:rPr lang="en-US" sz="1400" dirty="0" smtClean="0">
                  <a:latin typeface="Lucida Bright"/>
                  <a:cs typeface="Lucida Bright"/>
                </a:rPr>
                <a:t>Transition</a:t>
              </a:r>
              <a:endParaRPr lang="en-US" sz="1400" dirty="0">
                <a:latin typeface="Lucida Bright"/>
                <a:cs typeface="Lucida Bright"/>
              </a:endParaRPr>
            </a:p>
          </p:txBody>
        </p:sp>
      </p:grpSp>
      <p:grpSp>
        <p:nvGrpSpPr>
          <p:cNvPr id="23" name="Group 91"/>
          <p:cNvGrpSpPr/>
          <p:nvPr/>
        </p:nvGrpSpPr>
        <p:grpSpPr>
          <a:xfrm>
            <a:off x="3616411" y="5139164"/>
            <a:ext cx="1471239" cy="345267"/>
            <a:chOff x="432674" y="2872681"/>
            <a:chExt cx="8884514" cy="669188"/>
          </a:xfrm>
        </p:grpSpPr>
        <p:sp>
          <p:nvSpPr>
            <p:cNvPr id="24" name="Rounded Rectangle 23"/>
            <p:cNvSpPr/>
            <p:nvPr/>
          </p:nvSpPr>
          <p:spPr bwMode="auto">
            <a:xfrm>
              <a:off x="432674" y="2872749"/>
              <a:ext cx="8884512" cy="669120"/>
            </a:xfrm>
            <a:prstGeom prst="roundRect">
              <a:avLst>
                <a:gd name="adj" fmla="val 31945"/>
              </a:avLst>
            </a:prstGeom>
            <a:solidFill>
              <a:srgbClr val="A5FF4E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dist="38100" dir="2700000">
                <a:srgbClr val="000000">
                  <a:alpha val="44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buFont typeface="Wingdings" charset="2"/>
                <a:buNone/>
                <a:defRPr/>
              </a:pPr>
              <a:endParaRPr lang="en-US">
                <a:latin typeface="Lucida Bright"/>
                <a:cs typeface="Lucida Bright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594604" y="2872681"/>
              <a:ext cx="8722584" cy="5965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Font typeface="Wingdings" charset="2"/>
                <a:buNone/>
                <a:defRPr/>
              </a:pPr>
              <a:r>
                <a:rPr lang="en-US" sz="1400" dirty="0" smtClean="0">
                  <a:latin typeface="Lucida Bright"/>
                  <a:cs typeface="Lucida Bright"/>
                </a:rPr>
                <a:t>Measurement</a:t>
              </a:r>
              <a:endParaRPr lang="en-US" sz="1400" dirty="0">
                <a:latin typeface="Lucida Bright"/>
                <a:cs typeface="Lucida Bright"/>
              </a:endParaRPr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656760" y="2977606"/>
            <a:ext cx="15532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pitch, roll, yaw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3575407" y="2977606"/>
            <a:ext cx="15532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pitch, roll, yaw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6458039" y="2977606"/>
            <a:ext cx="15532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pitch, roll, yaw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305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4" grpId="0"/>
      <p:bldP spid="21" grpId="0"/>
      <p:bldP spid="2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2513165" y="4898834"/>
                <a:ext cx="3103285" cy="4800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000" b="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𝑠𝑘</m:t>
                          </m:r>
                        </m:sup>
                      </m:sSubSup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30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sz="3000" b="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𝑠𝑘</m:t>
                          </m:r>
                        </m:sup>
                      </m:sSubSup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000" dirty="0"/>
              </a:p>
            </p:txBody>
          </p:sp>
        </mc:Choice>
        <mc:Fallback xmlns:mv="urn:schemas-microsoft-com:mac:vml"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3165" y="4898834"/>
                <a:ext cx="3103285" cy="48000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2513165" y="5473153"/>
                <a:ext cx="3103285" cy="4823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000" b="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  <m:sup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𝑠𝑘</m:t>
                          </m:r>
                        </m:sup>
                      </m:sSubSup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30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sz="3000" b="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  <m:sup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𝑠𝑘</m:t>
                          </m:r>
                        </m:sup>
                      </m:sSubSup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000" dirty="0"/>
              </a:p>
            </p:txBody>
          </p:sp>
        </mc:Choice>
        <mc:Fallback xmlns:mv="urn:schemas-microsoft-com:mac:vml"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3165" y="5473153"/>
                <a:ext cx="3103285" cy="48231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2513165" y="6050158"/>
                <a:ext cx="3103285" cy="4790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000" b="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14</m:t>
                          </m:r>
                        </m:sub>
                        <m:sup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𝑠𝑘</m:t>
                          </m:r>
                        </m:sup>
                      </m:sSubSup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30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14</m:t>
                          </m:r>
                        </m:sub>
                      </m:sSub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sz="3000" b="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14</m:t>
                          </m:r>
                        </m:sub>
                        <m:sup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𝑠𝑘</m:t>
                          </m:r>
                        </m:sup>
                      </m:sSubSup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000" dirty="0"/>
              </a:p>
            </p:txBody>
          </p:sp>
        </mc:Choice>
        <mc:Fallback xmlns:mv="urn:schemas-microsoft-com:mac:vml"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3165" y="6050158"/>
                <a:ext cx="3103285" cy="47904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572A2A7-F496-4C1D-903A-5CBAC5D3243C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564291" y="43663"/>
            <a:ext cx="8229600" cy="868362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Lucida Bright"/>
                <a:ea typeface="+mj-ea"/>
                <a:cs typeface="Lucida Bright"/>
              </a:defRPr>
            </a:lvl1pPr>
          </a:lstStyle>
          <a:p>
            <a:r>
              <a:rPr lang="en-US" sz="3000" dirty="0" smtClean="0"/>
              <a:t>Measurement Model</a:t>
            </a:r>
            <a:endParaRPr lang="en-US" sz="3000" dirty="0"/>
          </a:p>
        </p:txBody>
      </p:sp>
      <p:sp>
        <p:nvSpPr>
          <p:cNvPr id="7" name="Oval 6"/>
          <p:cNvSpPr/>
          <p:nvPr/>
        </p:nvSpPr>
        <p:spPr>
          <a:xfrm>
            <a:off x="3794671" y="2863803"/>
            <a:ext cx="775891" cy="764859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smtClean="0">
                <a:solidFill>
                  <a:schemeClr val="tx1"/>
                </a:solidFill>
              </a:rPr>
              <a:t>q</a:t>
            </a:r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2513164" y="2863803"/>
            <a:ext cx="775891" cy="764859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smtClean="0">
                <a:solidFill>
                  <a:schemeClr val="tx1"/>
                </a:solidFill>
              </a:rPr>
              <a:t>q</a:t>
            </a:r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5076179" y="2863803"/>
            <a:ext cx="775891" cy="764859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smtClean="0">
                <a:solidFill>
                  <a:schemeClr val="tx1"/>
                </a:solidFill>
              </a:rPr>
              <a:t>q</a:t>
            </a:r>
            <a:endParaRPr lang="en-US" sz="3000" dirty="0">
              <a:solidFill>
                <a:schemeClr val="tx1"/>
              </a:solidFill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2901110" y="3628662"/>
            <a:ext cx="2561176" cy="621448"/>
            <a:chOff x="1433383" y="3682314"/>
            <a:chExt cx="5737654" cy="1392194"/>
          </a:xfrm>
        </p:grpSpPr>
        <p:cxnSp>
          <p:nvCxnSpPr>
            <p:cNvPr id="10" name="Straight Arrow Connector 9"/>
            <p:cNvCxnSpPr>
              <a:stCxn id="8" idx="4"/>
            </p:cNvCxnSpPr>
            <p:nvPr/>
          </p:nvCxnSpPr>
          <p:spPr>
            <a:xfrm>
              <a:off x="1433383" y="3682314"/>
              <a:ext cx="0" cy="139219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>
              <a:off x="4304270" y="3682314"/>
              <a:ext cx="0" cy="139219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>
              <a:off x="7171037" y="3682314"/>
              <a:ext cx="0" cy="139219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/>
          <p:cNvGrpSpPr/>
          <p:nvPr/>
        </p:nvGrpSpPr>
        <p:grpSpPr>
          <a:xfrm>
            <a:off x="3202641" y="2764497"/>
            <a:ext cx="1957195" cy="243601"/>
            <a:chOff x="2108886" y="1746374"/>
            <a:chExt cx="4384590" cy="545725"/>
          </a:xfrm>
        </p:grpSpPr>
        <p:sp>
          <p:nvSpPr>
            <p:cNvPr id="13" name="Freeform 12"/>
            <p:cNvSpPr/>
            <p:nvPr/>
          </p:nvSpPr>
          <p:spPr>
            <a:xfrm>
              <a:off x="2108886" y="1746374"/>
              <a:ext cx="1507525" cy="543745"/>
            </a:xfrm>
            <a:custGeom>
              <a:avLst/>
              <a:gdLst>
                <a:gd name="connsiteX0" fmla="*/ 0 w 1507525"/>
                <a:gd name="connsiteY0" fmla="*/ 519031 h 543745"/>
                <a:gd name="connsiteX1" fmla="*/ 799071 w 1507525"/>
                <a:gd name="connsiteY1" fmla="*/ 48 h 543745"/>
                <a:gd name="connsiteX2" fmla="*/ 1507525 w 1507525"/>
                <a:gd name="connsiteY2" fmla="*/ 543745 h 543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07525" h="543745">
                  <a:moveTo>
                    <a:pt x="0" y="519031"/>
                  </a:moveTo>
                  <a:cubicBezTo>
                    <a:pt x="273908" y="257480"/>
                    <a:pt x="547817" y="-4071"/>
                    <a:pt x="799071" y="48"/>
                  </a:cubicBezTo>
                  <a:cubicBezTo>
                    <a:pt x="1050325" y="4167"/>
                    <a:pt x="1278925" y="273956"/>
                    <a:pt x="1507525" y="543745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arrow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 13"/>
            <p:cNvSpPr/>
            <p:nvPr/>
          </p:nvSpPr>
          <p:spPr>
            <a:xfrm>
              <a:off x="4985951" y="1748354"/>
              <a:ext cx="1507525" cy="543745"/>
            </a:xfrm>
            <a:custGeom>
              <a:avLst/>
              <a:gdLst>
                <a:gd name="connsiteX0" fmla="*/ 0 w 1507525"/>
                <a:gd name="connsiteY0" fmla="*/ 519031 h 543745"/>
                <a:gd name="connsiteX1" fmla="*/ 799071 w 1507525"/>
                <a:gd name="connsiteY1" fmla="*/ 48 h 543745"/>
                <a:gd name="connsiteX2" fmla="*/ 1507525 w 1507525"/>
                <a:gd name="connsiteY2" fmla="*/ 543745 h 543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07525" h="543745">
                  <a:moveTo>
                    <a:pt x="0" y="519031"/>
                  </a:moveTo>
                  <a:cubicBezTo>
                    <a:pt x="273908" y="257480"/>
                    <a:pt x="547817" y="-4071"/>
                    <a:pt x="799071" y="48"/>
                  </a:cubicBezTo>
                  <a:cubicBezTo>
                    <a:pt x="1050325" y="4167"/>
                    <a:pt x="1278925" y="273956"/>
                    <a:pt x="1507525" y="543745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arrow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9" name="Group 91"/>
          <p:cNvGrpSpPr/>
          <p:nvPr/>
        </p:nvGrpSpPr>
        <p:grpSpPr>
          <a:xfrm>
            <a:off x="3044025" y="2408941"/>
            <a:ext cx="1064520" cy="522432"/>
            <a:chOff x="-229305" y="2795624"/>
            <a:chExt cx="5855293" cy="1336359"/>
          </a:xfrm>
        </p:grpSpPr>
        <p:sp>
          <p:nvSpPr>
            <p:cNvPr id="60" name="Rounded Rectangle 59"/>
            <p:cNvSpPr/>
            <p:nvPr/>
          </p:nvSpPr>
          <p:spPr bwMode="auto">
            <a:xfrm>
              <a:off x="432674" y="2872749"/>
              <a:ext cx="4216522" cy="669120"/>
            </a:xfrm>
            <a:prstGeom prst="roundRect">
              <a:avLst>
                <a:gd name="adj" fmla="val 31945"/>
              </a:avLst>
            </a:prstGeom>
            <a:solidFill>
              <a:srgbClr val="A5FF4E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dist="38100" dir="2700000">
                <a:srgbClr val="000000">
                  <a:alpha val="44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buFont typeface="Wingdings" charset="2"/>
                <a:buNone/>
                <a:defRPr/>
              </a:pPr>
              <a:endParaRPr lang="en-US">
                <a:latin typeface="Lucida Bright"/>
                <a:cs typeface="Lucida Bright"/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-229305" y="2795624"/>
              <a:ext cx="5855293" cy="13363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buFont typeface="Wingdings" charset="2"/>
                <a:buNone/>
                <a:defRPr/>
              </a:pPr>
              <a:r>
                <a:rPr lang="en-US" sz="1400" dirty="0" smtClean="0">
                  <a:latin typeface="Lucida Bright"/>
                  <a:cs typeface="Lucida Bright"/>
                </a:rPr>
                <a:t>Trans.</a:t>
              </a:r>
              <a:endParaRPr lang="en-US" sz="1400" dirty="0">
                <a:latin typeface="Lucida Bright"/>
                <a:cs typeface="Lucida Bright"/>
              </a:endParaRPr>
            </a:p>
          </p:txBody>
        </p:sp>
      </p:grpSp>
      <p:grpSp>
        <p:nvGrpSpPr>
          <p:cNvPr id="23" name="Group 91"/>
          <p:cNvGrpSpPr/>
          <p:nvPr/>
        </p:nvGrpSpPr>
        <p:grpSpPr>
          <a:xfrm>
            <a:off x="3875570" y="4278970"/>
            <a:ext cx="694992" cy="307777"/>
            <a:chOff x="432674" y="2872675"/>
            <a:chExt cx="8884514" cy="874233"/>
          </a:xfrm>
        </p:grpSpPr>
        <p:sp>
          <p:nvSpPr>
            <p:cNvPr id="24" name="Rounded Rectangle 23"/>
            <p:cNvSpPr/>
            <p:nvPr/>
          </p:nvSpPr>
          <p:spPr bwMode="auto">
            <a:xfrm>
              <a:off x="432674" y="2872749"/>
              <a:ext cx="8884512" cy="669120"/>
            </a:xfrm>
            <a:prstGeom prst="roundRect">
              <a:avLst>
                <a:gd name="adj" fmla="val 31945"/>
              </a:avLst>
            </a:prstGeom>
            <a:solidFill>
              <a:srgbClr val="A5FF4E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dist="38100" dir="2700000">
                <a:srgbClr val="000000">
                  <a:alpha val="44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buFont typeface="Wingdings" charset="2"/>
                <a:buNone/>
                <a:defRPr/>
              </a:pPr>
              <a:endParaRPr lang="en-US">
                <a:latin typeface="Lucida Bright"/>
                <a:cs typeface="Lucida Bright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594604" y="2872675"/>
              <a:ext cx="8722584" cy="8742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buFont typeface="Wingdings" charset="2"/>
                <a:buNone/>
                <a:defRPr/>
              </a:pPr>
              <a:r>
                <a:rPr lang="en-US" sz="1400" dirty="0" smtClean="0">
                  <a:latin typeface="Lucida Bright"/>
                  <a:cs typeface="Lucida Bright"/>
                </a:rPr>
                <a:t>Meas</a:t>
              </a:r>
              <a:r>
                <a:rPr lang="en-US" sz="800" dirty="0" smtClean="0">
                  <a:latin typeface="Lucida Bright"/>
                  <a:cs typeface="Lucida Bright"/>
                </a:rPr>
                <a:t>.</a:t>
              </a:r>
              <a:endParaRPr lang="en-US" sz="800" dirty="0">
                <a:latin typeface="Lucida Bright"/>
                <a:cs typeface="Lucida Bright"/>
              </a:endParaRPr>
            </a:p>
          </p:txBody>
        </p:sp>
      </p:grpSp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90" t="14368" r="42222" b="26680"/>
          <a:stretch/>
        </p:blipFill>
        <p:spPr>
          <a:xfrm rot="2448336">
            <a:off x="7059571" y="4326241"/>
            <a:ext cx="1829208" cy="2105192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4030868" y="4525253"/>
            <a:ext cx="3183683" cy="2122489"/>
            <a:chOff x="4030868" y="4525253"/>
            <a:chExt cx="3183683" cy="2122489"/>
          </a:xfrm>
        </p:grpSpPr>
        <p:sp>
          <p:nvSpPr>
            <p:cNvPr id="27" name="Freeform 26"/>
            <p:cNvSpPr/>
            <p:nvPr/>
          </p:nvSpPr>
          <p:spPr>
            <a:xfrm>
              <a:off x="4224728" y="4637238"/>
              <a:ext cx="2989823" cy="545395"/>
            </a:xfrm>
            <a:custGeom>
              <a:avLst/>
              <a:gdLst>
                <a:gd name="connsiteX0" fmla="*/ 0 w 3380509"/>
                <a:gd name="connsiteY0" fmla="*/ 422443 h 911971"/>
                <a:gd name="connsiteX1" fmla="*/ 618836 w 3380509"/>
                <a:gd name="connsiteY1" fmla="*/ 16043 h 911971"/>
                <a:gd name="connsiteX2" fmla="*/ 3380509 w 3380509"/>
                <a:gd name="connsiteY2" fmla="*/ 911971 h 911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80509" h="911971">
                  <a:moveTo>
                    <a:pt x="0" y="422443"/>
                  </a:moveTo>
                  <a:cubicBezTo>
                    <a:pt x="27709" y="178449"/>
                    <a:pt x="55418" y="-65545"/>
                    <a:pt x="618836" y="16043"/>
                  </a:cubicBezTo>
                  <a:cubicBezTo>
                    <a:pt x="1182254" y="97631"/>
                    <a:pt x="2281381" y="504801"/>
                    <a:pt x="3380509" y="911971"/>
                  </a:cubicBezTo>
                </a:path>
              </a:pathLst>
            </a:custGeom>
            <a:noFill/>
            <a:ln w="25400">
              <a:solidFill>
                <a:schemeClr val="bg2">
                  <a:lumMod val="75000"/>
                </a:schemeClr>
              </a:solidFill>
              <a:tailEnd type="arrow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4030868" y="4525253"/>
              <a:ext cx="530980" cy="2122489"/>
              <a:chOff x="4030868" y="4525253"/>
              <a:chExt cx="530980" cy="2122489"/>
            </a:xfrm>
          </p:grpSpPr>
          <p:sp>
            <p:nvSpPr>
              <p:cNvPr id="31" name="Rounded Rectangle 30"/>
              <p:cNvSpPr/>
              <p:nvPr/>
            </p:nvSpPr>
            <p:spPr>
              <a:xfrm>
                <a:off x="4030868" y="4880362"/>
                <a:ext cx="530980" cy="1767380"/>
              </a:xfrm>
              <a:prstGeom prst="roundRect">
                <a:avLst/>
              </a:prstGeom>
              <a:solidFill>
                <a:schemeClr val="accent1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7" name="Straight Arrow Connector 46"/>
              <p:cNvCxnSpPr/>
              <p:nvPr/>
            </p:nvCxnSpPr>
            <p:spPr>
              <a:xfrm flipV="1">
                <a:off x="4161868" y="4525253"/>
                <a:ext cx="0" cy="355109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5" name="Group 54"/>
          <p:cNvGrpSpPr/>
          <p:nvPr/>
        </p:nvGrpSpPr>
        <p:grpSpPr>
          <a:xfrm>
            <a:off x="36685" y="5378837"/>
            <a:ext cx="2097992" cy="671321"/>
            <a:chOff x="325331" y="2870548"/>
            <a:chExt cx="4486064" cy="671321"/>
          </a:xfrm>
        </p:grpSpPr>
        <p:sp>
          <p:nvSpPr>
            <p:cNvPr id="56" name="Rounded Rectangle 55"/>
            <p:cNvSpPr/>
            <p:nvPr/>
          </p:nvSpPr>
          <p:spPr bwMode="auto">
            <a:xfrm>
              <a:off x="325331" y="2872749"/>
              <a:ext cx="4486064" cy="669120"/>
            </a:xfrm>
            <a:prstGeom prst="roundRect">
              <a:avLst>
                <a:gd name="adj" fmla="val 31945"/>
              </a:avLst>
            </a:prstGeom>
            <a:solidFill>
              <a:srgbClr val="A5FF4E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dist="38100" dir="2700000">
                <a:srgbClr val="000000">
                  <a:alpha val="44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Font typeface="Wingdings" charset="2"/>
                <a:buNone/>
                <a:defRPr/>
              </a:pPr>
              <a:endParaRPr lang="en-US">
                <a:latin typeface="Lucida Bright"/>
                <a:cs typeface="Lucida Bright"/>
              </a:endParaRPr>
            </a:p>
          </p:txBody>
        </p:sp>
        <p:sp>
          <p:nvSpPr>
            <p:cNvPr id="58" name="TextBox 99"/>
            <p:cNvSpPr txBox="1"/>
            <p:nvPr/>
          </p:nvSpPr>
          <p:spPr>
            <a:xfrm>
              <a:off x="556638" y="2870548"/>
              <a:ext cx="4089867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Font typeface="Wingdings" charset="2"/>
                <a:buNone/>
                <a:defRPr/>
              </a:pPr>
              <a:r>
                <a:rPr lang="en-US" sz="1700" dirty="0" smtClean="0">
                  <a:latin typeface="Lucida Bright"/>
                  <a:cs typeface="Lucida Bright"/>
                </a:rPr>
                <a:t>Satellite Double </a:t>
              </a:r>
            </a:p>
            <a:p>
              <a:pPr algn="ctr">
                <a:buFont typeface="Wingdings" charset="2"/>
                <a:buNone/>
                <a:defRPr/>
              </a:pPr>
              <a:r>
                <a:rPr lang="en-US" sz="1700" dirty="0" smtClean="0">
                  <a:latin typeface="Lucida Bright"/>
                  <a:cs typeface="Lucida Bright"/>
                </a:rPr>
                <a:t>Differentials</a:t>
              </a:r>
              <a:endParaRPr lang="en-US" sz="1700" dirty="0">
                <a:latin typeface="Lucida Bright"/>
                <a:cs typeface="Lucida Br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09613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30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2502441" y="4898834"/>
                <a:ext cx="2752228" cy="5509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000" b="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𝑠𝑘</m:t>
                          </m:r>
                        </m:sup>
                      </m:sSubSup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sz="3000" b="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𝑠𝑘</m:t>
                          </m:r>
                        </m:sup>
                      </m:sSubSup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000" dirty="0"/>
              </a:p>
            </p:txBody>
          </p:sp>
        </mc:Choice>
        <mc:Fallback xmlns:mv="urn:schemas-microsoft-com:mac:vml"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2441" y="4898834"/>
                <a:ext cx="2752228" cy="55098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572A2A7-F496-4C1D-903A-5CBAC5D3243C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564291" y="43663"/>
            <a:ext cx="8229600" cy="868362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Lucida Bright"/>
                <a:ea typeface="+mj-ea"/>
                <a:cs typeface="Lucida Bright"/>
              </a:defRPr>
            </a:lvl1pPr>
          </a:lstStyle>
          <a:p>
            <a:r>
              <a:rPr lang="en-US" sz="3000" dirty="0" smtClean="0"/>
              <a:t>Measurement Model</a:t>
            </a:r>
            <a:endParaRPr lang="en-US" sz="3000" dirty="0"/>
          </a:p>
        </p:txBody>
      </p:sp>
      <p:sp>
        <p:nvSpPr>
          <p:cNvPr id="7" name="Oval 6"/>
          <p:cNvSpPr/>
          <p:nvPr/>
        </p:nvSpPr>
        <p:spPr>
          <a:xfrm>
            <a:off x="3794671" y="2863803"/>
            <a:ext cx="775891" cy="764859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smtClean="0">
                <a:solidFill>
                  <a:schemeClr val="tx1"/>
                </a:solidFill>
              </a:rPr>
              <a:t>q</a:t>
            </a:r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2513164" y="2863803"/>
            <a:ext cx="775891" cy="764859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smtClean="0">
                <a:solidFill>
                  <a:schemeClr val="tx1"/>
                </a:solidFill>
              </a:rPr>
              <a:t>q</a:t>
            </a:r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5076179" y="2863803"/>
            <a:ext cx="775891" cy="764859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smtClean="0">
                <a:solidFill>
                  <a:schemeClr val="tx1"/>
                </a:solidFill>
              </a:rPr>
              <a:t>q</a:t>
            </a:r>
            <a:endParaRPr lang="en-US" sz="3000" dirty="0">
              <a:solidFill>
                <a:schemeClr val="tx1"/>
              </a:solidFill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2901110" y="3628662"/>
            <a:ext cx="2561176" cy="621448"/>
            <a:chOff x="1433383" y="3682314"/>
            <a:chExt cx="5737654" cy="1392194"/>
          </a:xfrm>
        </p:grpSpPr>
        <p:cxnSp>
          <p:nvCxnSpPr>
            <p:cNvPr id="10" name="Straight Arrow Connector 9"/>
            <p:cNvCxnSpPr>
              <a:stCxn id="8" idx="4"/>
            </p:cNvCxnSpPr>
            <p:nvPr/>
          </p:nvCxnSpPr>
          <p:spPr>
            <a:xfrm>
              <a:off x="1433383" y="3682314"/>
              <a:ext cx="0" cy="139219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>
              <a:off x="4304270" y="3682314"/>
              <a:ext cx="0" cy="139219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>
              <a:off x="7171037" y="3682314"/>
              <a:ext cx="0" cy="139219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/>
          <p:cNvGrpSpPr/>
          <p:nvPr/>
        </p:nvGrpSpPr>
        <p:grpSpPr>
          <a:xfrm>
            <a:off x="3202641" y="2764497"/>
            <a:ext cx="1957195" cy="243601"/>
            <a:chOff x="2108886" y="1746374"/>
            <a:chExt cx="4384590" cy="545725"/>
          </a:xfrm>
        </p:grpSpPr>
        <p:sp>
          <p:nvSpPr>
            <p:cNvPr id="13" name="Freeform 12"/>
            <p:cNvSpPr/>
            <p:nvPr/>
          </p:nvSpPr>
          <p:spPr>
            <a:xfrm>
              <a:off x="2108886" y="1746374"/>
              <a:ext cx="1507525" cy="543745"/>
            </a:xfrm>
            <a:custGeom>
              <a:avLst/>
              <a:gdLst>
                <a:gd name="connsiteX0" fmla="*/ 0 w 1507525"/>
                <a:gd name="connsiteY0" fmla="*/ 519031 h 543745"/>
                <a:gd name="connsiteX1" fmla="*/ 799071 w 1507525"/>
                <a:gd name="connsiteY1" fmla="*/ 48 h 543745"/>
                <a:gd name="connsiteX2" fmla="*/ 1507525 w 1507525"/>
                <a:gd name="connsiteY2" fmla="*/ 543745 h 543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07525" h="543745">
                  <a:moveTo>
                    <a:pt x="0" y="519031"/>
                  </a:moveTo>
                  <a:cubicBezTo>
                    <a:pt x="273908" y="257480"/>
                    <a:pt x="547817" y="-4071"/>
                    <a:pt x="799071" y="48"/>
                  </a:cubicBezTo>
                  <a:cubicBezTo>
                    <a:pt x="1050325" y="4167"/>
                    <a:pt x="1278925" y="273956"/>
                    <a:pt x="1507525" y="543745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arrow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 13"/>
            <p:cNvSpPr/>
            <p:nvPr/>
          </p:nvSpPr>
          <p:spPr>
            <a:xfrm>
              <a:off x="4985951" y="1748354"/>
              <a:ext cx="1507525" cy="543745"/>
            </a:xfrm>
            <a:custGeom>
              <a:avLst/>
              <a:gdLst>
                <a:gd name="connsiteX0" fmla="*/ 0 w 1507525"/>
                <a:gd name="connsiteY0" fmla="*/ 519031 h 543745"/>
                <a:gd name="connsiteX1" fmla="*/ 799071 w 1507525"/>
                <a:gd name="connsiteY1" fmla="*/ 48 h 543745"/>
                <a:gd name="connsiteX2" fmla="*/ 1507525 w 1507525"/>
                <a:gd name="connsiteY2" fmla="*/ 543745 h 543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07525" h="543745">
                  <a:moveTo>
                    <a:pt x="0" y="519031"/>
                  </a:moveTo>
                  <a:cubicBezTo>
                    <a:pt x="273908" y="257480"/>
                    <a:pt x="547817" y="-4071"/>
                    <a:pt x="799071" y="48"/>
                  </a:cubicBezTo>
                  <a:cubicBezTo>
                    <a:pt x="1050325" y="4167"/>
                    <a:pt x="1278925" y="273956"/>
                    <a:pt x="1507525" y="543745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arrow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9" name="Group 91"/>
          <p:cNvGrpSpPr/>
          <p:nvPr/>
        </p:nvGrpSpPr>
        <p:grpSpPr>
          <a:xfrm>
            <a:off x="3044025" y="2408941"/>
            <a:ext cx="1064520" cy="522432"/>
            <a:chOff x="-229305" y="2795624"/>
            <a:chExt cx="5855293" cy="1336359"/>
          </a:xfrm>
        </p:grpSpPr>
        <p:sp>
          <p:nvSpPr>
            <p:cNvPr id="60" name="Rounded Rectangle 59"/>
            <p:cNvSpPr/>
            <p:nvPr/>
          </p:nvSpPr>
          <p:spPr bwMode="auto">
            <a:xfrm>
              <a:off x="432674" y="2872749"/>
              <a:ext cx="4216522" cy="669120"/>
            </a:xfrm>
            <a:prstGeom prst="roundRect">
              <a:avLst>
                <a:gd name="adj" fmla="val 31945"/>
              </a:avLst>
            </a:prstGeom>
            <a:solidFill>
              <a:srgbClr val="A5FF4E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dist="38100" dir="2700000">
                <a:srgbClr val="000000">
                  <a:alpha val="44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buFont typeface="Wingdings" charset="2"/>
                <a:buNone/>
                <a:defRPr/>
              </a:pPr>
              <a:endParaRPr lang="en-US">
                <a:latin typeface="Lucida Bright"/>
                <a:cs typeface="Lucida Bright"/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-229305" y="2795624"/>
              <a:ext cx="5855293" cy="13363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buFont typeface="Wingdings" charset="2"/>
                <a:buNone/>
                <a:defRPr/>
              </a:pPr>
              <a:r>
                <a:rPr lang="en-US" sz="1400" dirty="0" smtClean="0">
                  <a:latin typeface="Lucida Bright"/>
                  <a:cs typeface="Lucida Bright"/>
                </a:rPr>
                <a:t>Trans.</a:t>
              </a:r>
              <a:endParaRPr lang="en-US" sz="1400" dirty="0">
                <a:latin typeface="Lucida Bright"/>
                <a:cs typeface="Lucida Bright"/>
              </a:endParaRPr>
            </a:p>
          </p:txBody>
        </p:sp>
      </p:grpSp>
      <p:grpSp>
        <p:nvGrpSpPr>
          <p:cNvPr id="23" name="Group 91"/>
          <p:cNvGrpSpPr/>
          <p:nvPr/>
        </p:nvGrpSpPr>
        <p:grpSpPr>
          <a:xfrm>
            <a:off x="3875570" y="4278970"/>
            <a:ext cx="694992" cy="307777"/>
            <a:chOff x="432674" y="2872675"/>
            <a:chExt cx="8884514" cy="874233"/>
          </a:xfrm>
        </p:grpSpPr>
        <p:sp>
          <p:nvSpPr>
            <p:cNvPr id="24" name="Rounded Rectangle 23"/>
            <p:cNvSpPr/>
            <p:nvPr/>
          </p:nvSpPr>
          <p:spPr bwMode="auto">
            <a:xfrm>
              <a:off x="432674" y="2872749"/>
              <a:ext cx="8884512" cy="669120"/>
            </a:xfrm>
            <a:prstGeom prst="roundRect">
              <a:avLst>
                <a:gd name="adj" fmla="val 31945"/>
              </a:avLst>
            </a:prstGeom>
            <a:solidFill>
              <a:srgbClr val="A5FF4E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dist="38100" dir="2700000">
                <a:srgbClr val="000000">
                  <a:alpha val="44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buFont typeface="Wingdings" charset="2"/>
                <a:buNone/>
                <a:defRPr/>
              </a:pPr>
              <a:endParaRPr lang="en-US">
                <a:latin typeface="Lucida Bright"/>
                <a:cs typeface="Lucida Bright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594604" y="2872675"/>
              <a:ext cx="8722584" cy="8742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buFont typeface="Wingdings" charset="2"/>
                <a:buNone/>
                <a:defRPr/>
              </a:pPr>
              <a:r>
                <a:rPr lang="en-US" sz="1400" dirty="0" smtClean="0">
                  <a:latin typeface="Lucida Bright"/>
                  <a:cs typeface="Lucida Bright"/>
                </a:rPr>
                <a:t>Meas</a:t>
              </a:r>
              <a:r>
                <a:rPr lang="en-US" sz="800" dirty="0" smtClean="0">
                  <a:latin typeface="Lucida Bright"/>
                  <a:cs typeface="Lucida Bright"/>
                </a:rPr>
                <a:t>.</a:t>
              </a:r>
              <a:endParaRPr lang="en-US" sz="800" dirty="0">
                <a:latin typeface="Lucida Bright"/>
                <a:cs typeface="Lucida Bright"/>
              </a:endParaRPr>
            </a:p>
          </p:txBody>
        </p:sp>
      </p:grpSp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90" t="14368" r="42222" b="26680"/>
          <a:stretch/>
        </p:blipFill>
        <p:spPr>
          <a:xfrm rot="2448336">
            <a:off x="7059571" y="4326241"/>
            <a:ext cx="1829208" cy="2105192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4161868" y="4525253"/>
            <a:ext cx="3052683" cy="657380"/>
            <a:chOff x="4161868" y="4525253"/>
            <a:chExt cx="3052683" cy="657380"/>
          </a:xfrm>
        </p:grpSpPr>
        <p:sp>
          <p:nvSpPr>
            <p:cNvPr id="27" name="Freeform 26"/>
            <p:cNvSpPr/>
            <p:nvPr/>
          </p:nvSpPr>
          <p:spPr>
            <a:xfrm>
              <a:off x="4224728" y="4637238"/>
              <a:ext cx="2989823" cy="545395"/>
            </a:xfrm>
            <a:custGeom>
              <a:avLst/>
              <a:gdLst>
                <a:gd name="connsiteX0" fmla="*/ 0 w 3380509"/>
                <a:gd name="connsiteY0" fmla="*/ 422443 h 911971"/>
                <a:gd name="connsiteX1" fmla="*/ 618836 w 3380509"/>
                <a:gd name="connsiteY1" fmla="*/ 16043 h 911971"/>
                <a:gd name="connsiteX2" fmla="*/ 3380509 w 3380509"/>
                <a:gd name="connsiteY2" fmla="*/ 911971 h 911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80509" h="911971">
                  <a:moveTo>
                    <a:pt x="0" y="422443"/>
                  </a:moveTo>
                  <a:cubicBezTo>
                    <a:pt x="27709" y="178449"/>
                    <a:pt x="55418" y="-65545"/>
                    <a:pt x="618836" y="16043"/>
                  </a:cubicBezTo>
                  <a:cubicBezTo>
                    <a:pt x="1182254" y="97631"/>
                    <a:pt x="2281381" y="504801"/>
                    <a:pt x="3380509" y="911971"/>
                  </a:cubicBezTo>
                </a:path>
              </a:pathLst>
            </a:custGeom>
            <a:noFill/>
            <a:ln w="25400">
              <a:solidFill>
                <a:schemeClr val="bg2">
                  <a:lumMod val="75000"/>
                </a:schemeClr>
              </a:solidFill>
              <a:tailEnd type="arrow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7" name="Straight Arrow Connector 46"/>
            <p:cNvCxnSpPr/>
            <p:nvPr/>
          </p:nvCxnSpPr>
          <p:spPr>
            <a:xfrm flipV="1">
              <a:off x="4161868" y="4525253"/>
              <a:ext cx="0" cy="35510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3413000" y="4858647"/>
            <a:ext cx="2854463" cy="1355492"/>
            <a:chOff x="3413000" y="4858647"/>
            <a:chExt cx="2854463" cy="1355492"/>
          </a:xfrm>
        </p:grpSpPr>
        <p:sp>
          <p:nvSpPr>
            <p:cNvPr id="32" name="Rounded Rectangle 31"/>
            <p:cNvSpPr/>
            <p:nvPr/>
          </p:nvSpPr>
          <p:spPr>
            <a:xfrm>
              <a:off x="4408353" y="4858647"/>
              <a:ext cx="596331" cy="603418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8" name="Group 91"/>
            <p:cNvGrpSpPr/>
            <p:nvPr/>
          </p:nvGrpSpPr>
          <p:grpSpPr>
            <a:xfrm>
              <a:off x="3413000" y="5867986"/>
              <a:ext cx="2854463" cy="346153"/>
              <a:chOff x="-3264726" y="1570058"/>
              <a:chExt cx="8884513" cy="669119"/>
            </a:xfrm>
          </p:grpSpPr>
          <p:sp>
            <p:nvSpPr>
              <p:cNvPr id="49" name="Rounded Rectangle 48"/>
              <p:cNvSpPr/>
              <p:nvPr/>
            </p:nvSpPr>
            <p:spPr bwMode="auto">
              <a:xfrm>
                <a:off x="-3264726" y="1570058"/>
                <a:ext cx="8884513" cy="669119"/>
              </a:xfrm>
              <a:prstGeom prst="roundRect">
                <a:avLst>
                  <a:gd name="adj" fmla="val 31945"/>
                </a:avLst>
              </a:prstGeom>
              <a:solidFill>
                <a:srgbClr val="FFB80D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>
                <a:outerShdw dist="38100" dir="2700000">
                  <a:srgbClr val="000000">
                    <a:alpha val="44000"/>
                  </a:srgbClr>
                </a:outerShdw>
              </a:effectLst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buFont typeface="Wingdings" charset="2"/>
                  <a:buNone/>
                  <a:defRPr/>
                </a:pPr>
                <a:endParaRPr lang="en-US">
                  <a:latin typeface="Lucida Bright"/>
                  <a:cs typeface="Lucida Bright"/>
                </a:endParaRPr>
              </a:p>
            </p:txBody>
          </p:sp>
          <p:sp>
            <p:nvSpPr>
              <p:cNvPr id="50" name="TextBox 49"/>
              <p:cNvSpPr txBox="1"/>
              <p:nvPr/>
            </p:nvSpPr>
            <p:spPr>
              <a:xfrm>
                <a:off x="-3223208" y="1610559"/>
                <a:ext cx="8722586" cy="3675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buFont typeface="Wingdings" charset="2"/>
                  <a:buNone/>
                  <a:defRPr/>
                </a:pPr>
                <a:r>
                  <a:rPr lang="en-US" sz="1400" dirty="0" smtClean="0">
                    <a:latin typeface="Lucida Bright"/>
                    <a:cs typeface="Lucida Bright"/>
                  </a:rPr>
                  <a:t>Integer Ambiguity ?</a:t>
                </a:r>
                <a:endParaRPr lang="en-US" sz="1400" dirty="0">
                  <a:latin typeface="Lucida Bright"/>
                  <a:cs typeface="Lucida Bright"/>
                </a:endParaRPr>
              </a:p>
            </p:txBody>
          </p:sp>
        </p:grpSp>
      </p:grpSp>
      <p:grpSp>
        <p:nvGrpSpPr>
          <p:cNvPr id="55" name="Group 54"/>
          <p:cNvGrpSpPr/>
          <p:nvPr/>
        </p:nvGrpSpPr>
        <p:grpSpPr>
          <a:xfrm>
            <a:off x="36685" y="5381038"/>
            <a:ext cx="2371400" cy="669120"/>
            <a:chOff x="325331" y="2872749"/>
            <a:chExt cx="4486064" cy="669120"/>
          </a:xfrm>
        </p:grpSpPr>
        <p:sp>
          <p:nvSpPr>
            <p:cNvPr id="56" name="Rounded Rectangle 55"/>
            <p:cNvSpPr/>
            <p:nvPr/>
          </p:nvSpPr>
          <p:spPr bwMode="auto">
            <a:xfrm>
              <a:off x="325331" y="2872749"/>
              <a:ext cx="4486064" cy="669120"/>
            </a:xfrm>
            <a:prstGeom prst="roundRect">
              <a:avLst>
                <a:gd name="adj" fmla="val 31945"/>
              </a:avLst>
            </a:prstGeom>
            <a:solidFill>
              <a:srgbClr val="A5FF4E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dist="38100" dir="2700000">
                <a:srgbClr val="000000">
                  <a:alpha val="44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Font typeface="Wingdings" charset="2"/>
                <a:buNone/>
                <a:defRPr/>
              </a:pPr>
              <a:endParaRPr lang="en-US">
                <a:latin typeface="Lucida Bright"/>
                <a:cs typeface="Lucida Bright"/>
              </a:endParaRPr>
            </a:p>
          </p:txBody>
        </p:sp>
        <p:sp>
          <p:nvSpPr>
            <p:cNvPr id="58" name="TextBox 99"/>
            <p:cNvSpPr txBox="1"/>
            <p:nvPr/>
          </p:nvSpPr>
          <p:spPr>
            <a:xfrm>
              <a:off x="688401" y="2899532"/>
              <a:ext cx="3618330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Font typeface="Wingdings" charset="2"/>
                <a:buNone/>
                <a:defRPr/>
              </a:pPr>
              <a:r>
                <a:rPr lang="en-US" sz="1700" dirty="0" smtClean="0">
                  <a:latin typeface="Lucida Bright"/>
                  <a:cs typeface="Lucida Bright"/>
                </a:rPr>
                <a:t>Satellite Double </a:t>
              </a:r>
            </a:p>
            <a:p>
              <a:pPr algn="ctr">
                <a:buFont typeface="Wingdings" charset="2"/>
                <a:buNone/>
                <a:defRPr/>
              </a:pPr>
              <a:r>
                <a:rPr lang="en-US" sz="1700" dirty="0" smtClean="0">
                  <a:latin typeface="Lucida Bright"/>
                  <a:cs typeface="Lucida Bright"/>
                </a:rPr>
                <a:t>Differentials</a:t>
              </a:r>
              <a:endParaRPr lang="en-US" sz="1700" dirty="0">
                <a:latin typeface="Lucida Bright"/>
                <a:cs typeface="Lucida Br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60863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736"/>
            <a:ext cx="9148981" cy="6861736"/>
          </a:xfrm>
          <a:prstGeom prst="rect">
            <a:avLst/>
          </a:prstGeom>
        </p:spPr>
      </p:pic>
      <p:grpSp>
        <p:nvGrpSpPr>
          <p:cNvPr id="2" name="Group 7"/>
          <p:cNvGrpSpPr/>
          <p:nvPr/>
        </p:nvGrpSpPr>
        <p:grpSpPr>
          <a:xfrm>
            <a:off x="-120950" y="0"/>
            <a:ext cx="9422190" cy="591791"/>
            <a:chOff x="1" y="6266209"/>
            <a:chExt cx="9144000" cy="591791"/>
          </a:xfrm>
        </p:grpSpPr>
        <p:sp>
          <p:nvSpPr>
            <p:cNvPr id="9" name="Rectangle 8"/>
            <p:cNvSpPr/>
            <p:nvPr/>
          </p:nvSpPr>
          <p:spPr>
            <a:xfrm>
              <a:off x="1" y="6266209"/>
              <a:ext cx="9144000" cy="59179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72065" y="6324621"/>
              <a:ext cx="789126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solidFill>
                    <a:srgbClr val="E7E6E6"/>
                  </a:solidFill>
                  <a:latin typeface="Lucida Bright"/>
                  <a:cs typeface="Lucida Bright"/>
                </a:rPr>
                <a:t>	</a:t>
              </a:r>
              <a:r>
                <a:rPr lang="en-US" sz="2400" dirty="0">
                  <a:solidFill>
                    <a:srgbClr val="E7E6E6"/>
                  </a:solidFill>
                  <a:latin typeface="Lucida Bright"/>
                  <a:cs typeface="Lucida Bright"/>
                </a:rPr>
                <a:t> </a:t>
              </a:r>
              <a:r>
                <a:rPr lang="en-US" sz="2400" dirty="0" smtClean="0">
                  <a:solidFill>
                    <a:srgbClr val="E7E6E6"/>
                  </a:solidFill>
                  <a:latin typeface="Lucida Bright"/>
                  <a:cs typeface="Lucida Bright"/>
                </a:rPr>
                <a:t>Drones </a:t>
              </a:r>
              <a:r>
                <a:rPr lang="en-US" sz="2400" dirty="0">
                  <a:solidFill>
                    <a:srgbClr val="E7E6E6"/>
                  </a:solidFill>
                  <a:latin typeface="Lucida Bright"/>
                  <a:cs typeface="Lucida Bright"/>
                </a:rPr>
                <a:t>still not ready for public places</a:t>
              </a: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1791"/>
            <a:ext cx="2862209" cy="16093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572A2A7-F496-4C1D-903A-5CBAC5D3243C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564291" y="43663"/>
            <a:ext cx="8229600" cy="868362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Lucida Bright"/>
                <a:ea typeface="+mj-ea"/>
                <a:cs typeface="Lucida Bright"/>
              </a:defRPr>
            </a:lvl1pPr>
          </a:lstStyle>
          <a:p>
            <a:pPr algn="r"/>
            <a:r>
              <a:rPr lang="en-US" sz="3000" dirty="0" smtClean="0"/>
              <a:t>Transition Model</a:t>
            </a:r>
            <a:endParaRPr lang="en-US" sz="3000" dirty="0"/>
          </a:p>
        </p:txBody>
      </p:sp>
      <p:sp>
        <p:nvSpPr>
          <p:cNvPr id="7" name="Oval 6"/>
          <p:cNvSpPr/>
          <p:nvPr/>
        </p:nvSpPr>
        <p:spPr>
          <a:xfrm>
            <a:off x="3794671" y="2863803"/>
            <a:ext cx="775891" cy="764859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smtClean="0">
                <a:solidFill>
                  <a:schemeClr val="tx1"/>
                </a:solidFill>
              </a:rPr>
              <a:t>q</a:t>
            </a:r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2513164" y="2863803"/>
            <a:ext cx="775891" cy="764859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smtClean="0">
                <a:solidFill>
                  <a:schemeClr val="tx1"/>
                </a:solidFill>
              </a:rPr>
              <a:t>q</a:t>
            </a:r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5076179" y="2863803"/>
            <a:ext cx="775891" cy="764859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smtClean="0">
                <a:solidFill>
                  <a:schemeClr val="tx1"/>
                </a:solidFill>
              </a:rPr>
              <a:t>q</a:t>
            </a:r>
            <a:endParaRPr lang="en-US" sz="3000" dirty="0">
              <a:solidFill>
                <a:schemeClr val="tx1"/>
              </a:solidFill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2901110" y="3628662"/>
            <a:ext cx="2561176" cy="621448"/>
            <a:chOff x="1433383" y="3682314"/>
            <a:chExt cx="5737654" cy="1392194"/>
          </a:xfrm>
        </p:grpSpPr>
        <p:cxnSp>
          <p:nvCxnSpPr>
            <p:cNvPr id="10" name="Straight Arrow Connector 9"/>
            <p:cNvCxnSpPr>
              <a:stCxn id="8" idx="4"/>
            </p:cNvCxnSpPr>
            <p:nvPr/>
          </p:nvCxnSpPr>
          <p:spPr>
            <a:xfrm>
              <a:off x="1433383" y="3682314"/>
              <a:ext cx="0" cy="139219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>
              <a:off x="4304270" y="3682314"/>
              <a:ext cx="0" cy="139219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>
              <a:off x="7171037" y="3682314"/>
              <a:ext cx="0" cy="139219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/>
          <p:cNvGrpSpPr/>
          <p:nvPr/>
        </p:nvGrpSpPr>
        <p:grpSpPr>
          <a:xfrm>
            <a:off x="3202641" y="2764497"/>
            <a:ext cx="1957195" cy="243601"/>
            <a:chOff x="2108886" y="1746374"/>
            <a:chExt cx="4384590" cy="545725"/>
          </a:xfrm>
        </p:grpSpPr>
        <p:sp>
          <p:nvSpPr>
            <p:cNvPr id="13" name="Freeform 12"/>
            <p:cNvSpPr/>
            <p:nvPr/>
          </p:nvSpPr>
          <p:spPr>
            <a:xfrm>
              <a:off x="2108886" y="1746374"/>
              <a:ext cx="1507525" cy="543745"/>
            </a:xfrm>
            <a:custGeom>
              <a:avLst/>
              <a:gdLst>
                <a:gd name="connsiteX0" fmla="*/ 0 w 1507525"/>
                <a:gd name="connsiteY0" fmla="*/ 519031 h 543745"/>
                <a:gd name="connsiteX1" fmla="*/ 799071 w 1507525"/>
                <a:gd name="connsiteY1" fmla="*/ 48 h 543745"/>
                <a:gd name="connsiteX2" fmla="*/ 1507525 w 1507525"/>
                <a:gd name="connsiteY2" fmla="*/ 543745 h 543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07525" h="543745">
                  <a:moveTo>
                    <a:pt x="0" y="519031"/>
                  </a:moveTo>
                  <a:cubicBezTo>
                    <a:pt x="273908" y="257480"/>
                    <a:pt x="547817" y="-4071"/>
                    <a:pt x="799071" y="48"/>
                  </a:cubicBezTo>
                  <a:cubicBezTo>
                    <a:pt x="1050325" y="4167"/>
                    <a:pt x="1278925" y="273956"/>
                    <a:pt x="1507525" y="543745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arrow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 13"/>
            <p:cNvSpPr/>
            <p:nvPr/>
          </p:nvSpPr>
          <p:spPr>
            <a:xfrm>
              <a:off x="4985951" y="1748354"/>
              <a:ext cx="1507525" cy="543745"/>
            </a:xfrm>
            <a:custGeom>
              <a:avLst/>
              <a:gdLst>
                <a:gd name="connsiteX0" fmla="*/ 0 w 1507525"/>
                <a:gd name="connsiteY0" fmla="*/ 519031 h 543745"/>
                <a:gd name="connsiteX1" fmla="*/ 799071 w 1507525"/>
                <a:gd name="connsiteY1" fmla="*/ 48 h 543745"/>
                <a:gd name="connsiteX2" fmla="*/ 1507525 w 1507525"/>
                <a:gd name="connsiteY2" fmla="*/ 543745 h 543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07525" h="543745">
                  <a:moveTo>
                    <a:pt x="0" y="519031"/>
                  </a:moveTo>
                  <a:cubicBezTo>
                    <a:pt x="273908" y="257480"/>
                    <a:pt x="547817" y="-4071"/>
                    <a:pt x="799071" y="48"/>
                  </a:cubicBezTo>
                  <a:cubicBezTo>
                    <a:pt x="1050325" y="4167"/>
                    <a:pt x="1278925" y="273956"/>
                    <a:pt x="1507525" y="543745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arrow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9" name="Group 91"/>
          <p:cNvGrpSpPr/>
          <p:nvPr/>
        </p:nvGrpSpPr>
        <p:grpSpPr>
          <a:xfrm>
            <a:off x="3044025" y="2408941"/>
            <a:ext cx="1064520" cy="522432"/>
            <a:chOff x="-229305" y="2795624"/>
            <a:chExt cx="5855293" cy="1336359"/>
          </a:xfrm>
        </p:grpSpPr>
        <p:sp>
          <p:nvSpPr>
            <p:cNvPr id="60" name="Rounded Rectangle 59"/>
            <p:cNvSpPr/>
            <p:nvPr/>
          </p:nvSpPr>
          <p:spPr bwMode="auto">
            <a:xfrm>
              <a:off x="432674" y="2872749"/>
              <a:ext cx="4216522" cy="669120"/>
            </a:xfrm>
            <a:prstGeom prst="roundRect">
              <a:avLst>
                <a:gd name="adj" fmla="val 31945"/>
              </a:avLst>
            </a:prstGeom>
            <a:solidFill>
              <a:srgbClr val="A5FF4E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dist="38100" dir="2700000">
                <a:srgbClr val="000000">
                  <a:alpha val="44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buFont typeface="Wingdings" charset="2"/>
                <a:buNone/>
                <a:defRPr/>
              </a:pPr>
              <a:endParaRPr lang="en-US">
                <a:latin typeface="Lucida Bright"/>
                <a:cs typeface="Lucida Bright"/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-229305" y="2795624"/>
              <a:ext cx="5855293" cy="13363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buFont typeface="Wingdings" charset="2"/>
                <a:buNone/>
                <a:defRPr/>
              </a:pPr>
              <a:r>
                <a:rPr lang="en-US" sz="1400" dirty="0" smtClean="0">
                  <a:latin typeface="Lucida Bright"/>
                  <a:cs typeface="Lucida Bright"/>
                </a:rPr>
                <a:t>Trans.</a:t>
              </a:r>
              <a:endParaRPr lang="en-US" sz="1400" dirty="0">
                <a:latin typeface="Lucida Bright"/>
                <a:cs typeface="Lucida Bright"/>
              </a:endParaRPr>
            </a:p>
          </p:txBody>
        </p:sp>
      </p:grpSp>
      <p:grpSp>
        <p:nvGrpSpPr>
          <p:cNvPr id="23" name="Group 91"/>
          <p:cNvGrpSpPr/>
          <p:nvPr/>
        </p:nvGrpSpPr>
        <p:grpSpPr>
          <a:xfrm>
            <a:off x="3875570" y="4278970"/>
            <a:ext cx="694992" cy="307777"/>
            <a:chOff x="432674" y="2872675"/>
            <a:chExt cx="8884514" cy="874233"/>
          </a:xfrm>
        </p:grpSpPr>
        <p:sp>
          <p:nvSpPr>
            <p:cNvPr id="24" name="Rounded Rectangle 23"/>
            <p:cNvSpPr/>
            <p:nvPr/>
          </p:nvSpPr>
          <p:spPr bwMode="auto">
            <a:xfrm>
              <a:off x="432674" y="2872749"/>
              <a:ext cx="8884512" cy="669120"/>
            </a:xfrm>
            <a:prstGeom prst="roundRect">
              <a:avLst>
                <a:gd name="adj" fmla="val 31945"/>
              </a:avLst>
            </a:prstGeom>
            <a:solidFill>
              <a:srgbClr val="A5FF4E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dist="38100" dir="2700000">
                <a:srgbClr val="000000">
                  <a:alpha val="44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buFont typeface="Wingdings" charset="2"/>
                <a:buNone/>
                <a:defRPr/>
              </a:pPr>
              <a:endParaRPr lang="en-US">
                <a:latin typeface="Lucida Bright"/>
                <a:cs typeface="Lucida Bright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594604" y="2872675"/>
              <a:ext cx="8722584" cy="8742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buFont typeface="Wingdings" charset="2"/>
                <a:buNone/>
                <a:defRPr/>
              </a:pPr>
              <a:r>
                <a:rPr lang="en-US" sz="1400" dirty="0" smtClean="0">
                  <a:latin typeface="Lucida Bright"/>
                  <a:cs typeface="Lucida Bright"/>
                </a:rPr>
                <a:t>Meas</a:t>
              </a:r>
              <a:r>
                <a:rPr lang="en-US" sz="800" dirty="0" smtClean="0">
                  <a:latin typeface="Lucida Bright"/>
                  <a:cs typeface="Lucida Bright"/>
                </a:rPr>
                <a:t>.</a:t>
              </a:r>
              <a:endParaRPr lang="en-US" sz="800" dirty="0">
                <a:latin typeface="Lucida Bright"/>
                <a:cs typeface="Lucida Bright"/>
              </a:endParaRPr>
            </a:p>
          </p:txBody>
        </p:sp>
      </p:grpSp>
      <p:pic>
        <p:nvPicPr>
          <p:cNvPr id="82" name="Picture 8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90" t="14368" r="42222" b="26680"/>
          <a:stretch/>
        </p:blipFill>
        <p:spPr>
          <a:xfrm rot="2448336">
            <a:off x="7059571" y="4326241"/>
            <a:ext cx="1829208" cy="210519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/>
              <p:cNvSpPr txBox="1"/>
              <p:nvPr/>
            </p:nvSpPr>
            <p:spPr>
              <a:xfrm>
                <a:off x="-378456" y="298928"/>
                <a:ext cx="5214488" cy="3847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500" b="0" i="0" smtClean="0">
                          <a:latin typeface="Cambria Math" panose="02040503050406030204" pitchFamily="18" charset="0"/>
                        </a:rPr>
                        <m:t>Δ</m:t>
                      </m:r>
                      <m:sSubSup>
                        <m:sSubSupPr>
                          <m:ctrlPr>
                            <a:rPr lang="en-US" sz="2500" b="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p>
                      </m:sSubSup>
                      <m:d>
                        <m:dPr>
                          <m:ctrlPr>
                            <a:rPr lang="en-US" sz="25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5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5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5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𝐶𝑙</m:t>
                      </m:r>
                      <m:sSub>
                        <m:sSubPr>
                          <m:ctrlPr>
                            <a:rPr lang="en-US" sz="25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500" dirty="0"/>
              </a:p>
            </p:txBody>
          </p:sp>
        </mc:Choice>
        <mc:Fallback xmlns:mv="urn:schemas-microsoft-com:mac:vml" xmlns="">
          <p:sp>
            <p:nvSpPr>
              <p:cNvPr id="49" name="TextBox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78456" y="298928"/>
                <a:ext cx="5214488" cy="384721"/>
              </a:xfrm>
              <a:prstGeom prst="rect">
                <a:avLst/>
              </a:prstGeom>
              <a:blipFill rotWithShape="0">
                <a:blip r:embed="rId4"/>
                <a:stretch>
                  <a:fillRect b="-349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/>
              <p:cNvSpPr txBox="1"/>
              <p:nvPr/>
            </p:nvSpPr>
            <p:spPr>
              <a:xfrm>
                <a:off x="-378456" y="959328"/>
                <a:ext cx="5214488" cy="3847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500" b="0" i="0" smtClean="0">
                          <a:latin typeface="Cambria Math" panose="02040503050406030204" pitchFamily="18" charset="0"/>
                        </a:rPr>
                        <m:t>Δ</m:t>
                      </m:r>
                      <m:sSubSup>
                        <m:sSubSupPr>
                          <m:ctrlPr>
                            <a:rPr lang="en-US" sz="2500" b="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  <m:sup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p>
                      </m:sSubSup>
                      <m:d>
                        <m:dPr>
                          <m:ctrlPr>
                            <a:rPr lang="en-US" sz="25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5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5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5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𝐶𝑙</m:t>
                      </m:r>
                      <m:sSub>
                        <m:sSubPr>
                          <m:ctrlPr>
                            <a:rPr lang="en-US" sz="25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500" dirty="0"/>
              </a:p>
            </p:txBody>
          </p:sp>
        </mc:Choice>
        <mc:Fallback xmlns:mv="urn:schemas-microsoft-com:mac:vml" xmlns=""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78456" y="959328"/>
                <a:ext cx="5214488" cy="384721"/>
              </a:xfrm>
              <a:prstGeom prst="rect">
                <a:avLst/>
              </a:prstGeom>
              <a:blipFill rotWithShape="0">
                <a:blip r:embed="rId5"/>
                <a:stretch>
                  <a:fillRect b="-349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/>
              <p:cNvSpPr txBox="1"/>
              <p:nvPr/>
            </p:nvSpPr>
            <p:spPr>
              <a:xfrm>
                <a:off x="-350745" y="1619728"/>
                <a:ext cx="5214488" cy="3847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500" b="0" i="0" smtClean="0">
                          <a:latin typeface="Cambria Math" panose="02040503050406030204" pitchFamily="18" charset="0"/>
                        </a:rPr>
                        <m:t>Δ</m:t>
                      </m:r>
                      <m:sSubSup>
                        <m:sSubSupPr>
                          <m:ctrlPr>
                            <a:rPr lang="en-US" sz="2500" b="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  <m:sup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p>
                      </m:sSubSup>
                      <m:d>
                        <m:dPr>
                          <m:ctrlPr>
                            <a:rPr lang="en-US" sz="25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5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5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5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14</m:t>
                          </m:r>
                        </m:sub>
                      </m:sSub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𝐶𝑙</m:t>
                      </m:r>
                      <m:sSub>
                        <m:sSubPr>
                          <m:ctrlPr>
                            <a:rPr lang="en-US" sz="25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14</m:t>
                          </m:r>
                        </m:sub>
                      </m:sSub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500" dirty="0"/>
              </a:p>
            </p:txBody>
          </p:sp>
        </mc:Choice>
        <mc:Fallback xmlns:mv="urn:schemas-microsoft-com:mac:vml" xmlns="">
          <p:sp>
            <p:nvSpPr>
              <p:cNvPr id="51" name="TextBox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50745" y="1619728"/>
                <a:ext cx="5214488" cy="384721"/>
              </a:xfrm>
              <a:prstGeom prst="rect">
                <a:avLst/>
              </a:prstGeom>
              <a:blipFill rotWithShape="0">
                <a:blip r:embed="rId6"/>
                <a:stretch>
                  <a:fillRect t="-1587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Rounded Rectangle 51"/>
          <p:cNvSpPr/>
          <p:nvPr/>
        </p:nvSpPr>
        <p:spPr>
          <a:xfrm>
            <a:off x="2406899" y="254351"/>
            <a:ext cx="687875" cy="1767380"/>
          </a:xfrm>
          <a:prstGeom prst="round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2" name="Straight Arrow Connector 71"/>
          <p:cNvCxnSpPr>
            <a:stCxn id="52" idx="2"/>
            <a:endCxn id="62" idx="0"/>
          </p:cNvCxnSpPr>
          <p:nvPr/>
        </p:nvCxnSpPr>
        <p:spPr>
          <a:xfrm>
            <a:off x="2750837" y="2021731"/>
            <a:ext cx="825448" cy="38721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Slide Number Placeholder 1"/>
          <p:cNvSpPr txBox="1">
            <a:spLocks/>
          </p:cNvSpPr>
          <p:nvPr/>
        </p:nvSpPr>
        <p:spPr>
          <a:xfrm>
            <a:off x="6458039" y="6356449"/>
            <a:ext cx="20571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1067" kern="1200">
                <a:solidFill>
                  <a:prstClr val="black">
                    <a:tint val="75000"/>
                  </a:prst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D572A2A7-F496-4C1D-903A-5CBAC5D3243C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  <p:grpSp>
        <p:nvGrpSpPr>
          <p:cNvPr id="105" name="Group 104"/>
          <p:cNvGrpSpPr/>
          <p:nvPr/>
        </p:nvGrpSpPr>
        <p:grpSpPr>
          <a:xfrm>
            <a:off x="22695" y="2045342"/>
            <a:ext cx="2550557" cy="671533"/>
            <a:chOff x="437507" y="2834869"/>
            <a:chExt cx="4216522" cy="671533"/>
          </a:xfrm>
        </p:grpSpPr>
        <p:sp>
          <p:nvSpPr>
            <p:cNvPr id="106" name="Rounded Rectangle 105"/>
            <p:cNvSpPr/>
            <p:nvPr/>
          </p:nvSpPr>
          <p:spPr bwMode="auto">
            <a:xfrm>
              <a:off x="437507" y="2834869"/>
              <a:ext cx="4216522" cy="669120"/>
            </a:xfrm>
            <a:prstGeom prst="roundRect">
              <a:avLst>
                <a:gd name="adj" fmla="val 31945"/>
              </a:avLst>
            </a:prstGeom>
            <a:solidFill>
              <a:srgbClr val="A5FF4E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dist="38100" dir="2700000">
                <a:srgbClr val="000000">
                  <a:alpha val="44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Font typeface="Wingdings" charset="2"/>
                <a:buNone/>
                <a:defRPr/>
              </a:pPr>
              <a:endParaRPr lang="en-US">
                <a:latin typeface="Lucida Bright"/>
                <a:cs typeface="Lucida Bright"/>
              </a:endParaRPr>
            </a:p>
          </p:txBody>
        </p:sp>
        <p:sp>
          <p:nvSpPr>
            <p:cNvPr id="108" name="TextBox 103"/>
            <p:cNvSpPr txBox="1"/>
            <p:nvPr/>
          </p:nvSpPr>
          <p:spPr>
            <a:xfrm>
              <a:off x="1195037" y="2860071"/>
              <a:ext cx="278838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Font typeface="Wingdings" charset="2"/>
                <a:buNone/>
                <a:defRPr/>
              </a:pPr>
              <a:r>
                <a:rPr lang="en-US" dirty="0" smtClean="0">
                  <a:latin typeface="Lucida Bright"/>
                  <a:cs typeface="Lucida Bright"/>
                </a:rPr>
                <a:t>Time Double </a:t>
              </a:r>
            </a:p>
            <a:p>
              <a:pPr algn="ctr">
                <a:buFont typeface="Wingdings" charset="2"/>
                <a:buNone/>
                <a:defRPr/>
              </a:pPr>
              <a:r>
                <a:rPr lang="en-US" dirty="0" smtClean="0">
                  <a:latin typeface="Lucida Bright"/>
                  <a:cs typeface="Lucida Bright"/>
                </a:rPr>
                <a:t>Differentials</a:t>
              </a:r>
              <a:endParaRPr lang="en-US" dirty="0">
                <a:latin typeface="Lucida Bright"/>
                <a:cs typeface="Lucida Bright"/>
              </a:endParaRPr>
            </a:p>
          </p:txBody>
        </p:sp>
      </p:grpSp>
      <p:grpSp>
        <p:nvGrpSpPr>
          <p:cNvPr id="76" name="Group 75"/>
          <p:cNvGrpSpPr/>
          <p:nvPr/>
        </p:nvGrpSpPr>
        <p:grpSpPr>
          <a:xfrm>
            <a:off x="6322355" y="595259"/>
            <a:ext cx="2921323" cy="4089863"/>
            <a:chOff x="6322355" y="595259"/>
            <a:chExt cx="2921323" cy="4089863"/>
          </a:xfrm>
        </p:grpSpPr>
        <p:grpSp>
          <p:nvGrpSpPr>
            <p:cNvPr id="53" name="Group 52"/>
            <p:cNvGrpSpPr>
              <a:grpSpLocks noChangeAspect="1"/>
            </p:cNvGrpSpPr>
            <p:nvPr/>
          </p:nvGrpSpPr>
          <p:grpSpPr>
            <a:xfrm rot="1836029">
              <a:off x="6500132" y="595259"/>
              <a:ext cx="2743546" cy="2486887"/>
              <a:chOff x="5162390" y="3450911"/>
              <a:chExt cx="3546764" cy="3214964"/>
            </a:xfrm>
          </p:grpSpPr>
          <p:sp>
            <p:nvSpPr>
              <p:cNvPr id="55" name="Rectangle 54"/>
              <p:cNvSpPr/>
              <p:nvPr/>
            </p:nvSpPr>
            <p:spPr>
              <a:xfrm>
                <a:off x="5162390" y="3450911"/>
                <a:ext cx="3546764" cy="3179052"/>
              </a:xfrm>
              <a:prstGeom prst="rect">
                <a:avLst/>
              </a:prstGeom>
              <a:solidFill>
                <a:schemeClr val="bg1">
                  <a:alpha val="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56" name="Picture 55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8990" t="14368" r="42222" b="26680"/>
              <a:stretch/>
            </p:blipFill>
            <p:spPr>
              <a:xfrm rot="2448336">
                <a:off x="5730437" y="3636348"/>
                <a:ext cx="2632364" cy="3029527"/>
              </a:xfrm>
              <a:prstGeom prst="rect">
                <a:avLst/>
              </a:prstGeom>
            </p:spPr>
          </p:pic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TextBox 74"/>
                <p:cNvSpPr txBox="1"/>
                <p:nvPr/>
              </p:nvSpPr>
              <p:spPr>
                <a:xfrm>
                  <a:off x="6322355" y="2722001"/>
                  <a:ext cx="610745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:mv="urn:schemas-microsoft-com:mac:vml" xmlns="">
            <p:sp>
              <p:nvSpPr>
                <p:cNvPr id="75" name="TextBox 7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22355" y="2722001"/>
                  <a:ext cx="610745" cy="461665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b="-10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Freeform 18"/>
            <p:cNvSpPr/>
            <p:nvPr/>
          </p:nvSpPr>
          <p:spPr>
            <a:xfrm>
              <a:off x="6789539" y="2168165"/>
              <a:ext cx="865026" cy="2516957"/>
            </a:xfrm>
            <a:custGeom>
              <a:avLst/>
              <a:gdLst>
                <a:gd name="connsiteX0" fmla="*/ 384259 w 865026"/>
                <a:gd name="connsiteY0" fmla="*/ 0 h 2516957"/>
                <a:gd name="connsiteX1" fmla="*/ 16614 w 865026"/>
                <a:gd name="connsiteY1" fmla="*/ 650449 h 2516957"/>
                <a:gd name="connsiteX2" fmla="*/ 865026 w 865026"/>
                <a:gd name="connsiteY2" fmla="*/ 2516957 h 2516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65026" h="2516957">
                  <a:moveTo>
                    <a:pt x="384259" y="0"/>
                  </a:moveTo>
                  <a:cubicBezTo>
                    <a:pt x="160372" y="115478"/>
                    <a:pt x="-63514" y="230956"/>
                    <a:pt x="16614" y="650449"/>
                  </a:cubicBezTo>
                  <a:cubicBezTo>
                    <a:pt x="96742" y="1069942"/>
                    <a:pt x="480884" y="1793449"/>
                    <a:pt x="865026" y="2516957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/>
              <p:cNvSpPr txBox="1"/>
              <p:nvPr/>
            </p:nvSpPr>
            <p:spPr>
              <a:xfrm>
                <a:off x="3249873" y="2764361"/>
                <a:ext cx="61074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:mv="urn:schemas-microsoft-com:mac:vml" xmlns="">
          <p:sp>
            <p:nvSpPr>
              <p:cNvPr id="77" name="TextBox 7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9873" y="2764361"/>
                <a:ext cx="610745" cy="461665"/>
              </a:xfrm>
              <a:prstGeom prst="rect">
                <a:avLst/>
              </a:prstGeom>
              <a:blipFill rotWithShape="0">
                <a:blip r:embed="rId8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67256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50" grpId="0" animBg="1"/>
      <p:bldP spid="51" grpId="0" animBg="1"/>
      <p:bldP spid="52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572A2A7-F496-4C1D-903A-5CBAC5D3243C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564291" y="43663"/>
            <a:ext cx="8229600" cy="868362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Lucida Bright"/>
                <a:ea typeface="+mj-ea"/>
                <a:cs typeface="Lucida Bright"/>
              </a:defRPr>
            </a:lvl1pPr>
          </a:lstStyle>
          <a:p>
            <a:r>
              <a:rPr lang="en-US" sz="3000" dirty="0"/>
              <a:t>Bayesian Filtering Approach</a:t>
            </a:r>
          </a:p>
          <a:p>
            <a:pPr algn="r"/>
            <a:endParaRPr lang="en-US" sz="3000" dirty="0"/>
          </a:p>
        </p:txBody>
      </p:sp>
      <p:sp>
        <p:nvSpPr>
          <p:cNvPr id="7" name="Oval 6"/>
          <p:cNvSpPr/>
          <p:nvPr/>
        </p:nvSpPr>
        <p:spPr>
          <a:xfrm>
            <a:off x="3794671" y="2863803"/>
            <a:ext cx="775891" cy="764859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smtClean="0">
                <a:solidFill>
                  <a:schemeClr val="tx1"/>
                </a:solidFill>
              </a:rPr>
              <a:t>q</a:t>
            </a:r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2513164" y="2863803"/>
            <a:ext cx="775891" cy="764859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smtClean="0">
                <a:solidFill>
                  <a:schemeClr val="tx1"/>
                </a:solidFill>
              </a:rPr>
              <a:t>q</a:t>
            </a:r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5076179" y="2863803"/>
            <a:ext cx="775891" cy="764859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smtClean="0">
                <a:solidFill>
                  <a:schemeClr val="tx1"/>
                </a:solidFill>
              </a:rPr>
              <a:t>q</a:t>
            </a:r>
            <a:endParaRPr lang="en-US" sz="3000" dirty="0">
              <a:solidFill>
                <a:schemeClr val="tx1"/>
              </a:solidFill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2901110" y="3628662"/>
            <a:ext cx="2561176" cy="621448"/>
            <a:chOff x="1433383" y="3682314"/>
            <a:chExt cx="5737654" cy="1392194"/>
          </a:xfrm>
        </p:grpSpPr>
        <p:cxnSp>
          <p:nvCxnSpPr>
            <p:cNvPr id="10" name="Straight Arrow Connector 9"/>
            <p:cNvCxnSpPr>
              <a:stCxn id="8" idx="4"/>
            </p:cNvCxnSpPr>
            <p:nvPr/>
          </p:nvCxnSpPr>
          <p:spPr>
            <a:xfrm>
              <a:off x="1433383" y="3682314"/>
              <a:ext cx="0" cy="139219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>
              <a:off x="4304270" y="3682314"/>
              <a:ext cx="0" cy="139219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>
              <a:off x="7171037" y="3682314"/>
              <a:ext cx="0" cy="139219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/>
          <p:cNvGrpSpPr/>
          <p:nvPr/>
        </p:nvGrpSpPr>
        <p:grpSpPr>
          <a:xfrm>
            <a:off x="3202641" y="2764497"/>
            <a:ext cx="1957195" cy="243601"/>
            <a:chOff x="2108886" y="1746374"/>
            <a:chExt cx="4384590" cy="545725"/>
          </a:xfrm>
        </p:grpSpPr>
        <p:sp>
          <p:nvSpPr>
            <p:cNvPr id="13" name="Freeform 12"/>
            <p:cNvSpPr/>
            <p:nvPr/>
          </p:nvSpPr>
          <p:spPr>
            <a:xfrm>
              <a:off x="2108886" y="1746374"/>
              <a:ext cx="1507525" cy="543745"/>
            </a:xfrm>
            <a:custGeom>
              <a:avLst/>
              <a:gdLst>
                <a:gd name="connsiteX0" fmla="*/ 0 w 1507525"/>
                <a:gd name="connsiteY0" fmla="*/ 519031 h 543745"/>
                <a:gd name="connsiteX1" fmla="*/ 799071 w 1507525"/>
                <a:gd name="connsiteY1" fmla="*/ 48 h 543745"/>
                <a:gd name="connsiteX2" fmla="*/ 1507525 w 1507525"/>
                <a:gd name="connsiteY2" fmla="*/ 543745 h 543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07525" h="543745">
                  <a:moveTo>
                    <a:pt x="0" y="519031"/>
                  </a:moveTo>
                  <a:cubicBezTo>
                    <a:pt x="273908" y="257480"/>
                    <a:pt x="547817" y="-4071"/>
                    <a:pt x="799071" y="48"/>
                  </a:cubicBezTo>
                  <a:cubicBezTo>
                    <a:pt x="1050325" y="4167"/>
                    <a:pt x="1278925" y="273956"/>
                    <a:pt x="1507525" y="543745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arrow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 13"/>
            <p:cNvSpPr/>
            <p:nvPr/>
          </p:nvSpPr>
          <p:spPr>
            <a:xfrm>
              <a:off x="4985951" y="1748354"/>
              <a:ext cx="1507525" cy="543745"/>
            </a:xfrm>
            <a:custGeom>
              <a:avLst/>
              <a:gdLst>
                <a:gd name="connsiteX0" fmla="*/ 0 w 1507525"/>
                <a:gd name="connsiteY0" fmla="*/ 519031 h 543745"/>
                <a:gd name="connsiteX1" fmla="*/ 799071 w 1507525"/>
                <a:gd name="connsiteY1" fmla="*/ 48 h 543745"/>
                <a:gd name="connsiteX2" fmla="*/ 1507525 w 1507525"/>
                <a:gd name="connsiteY2" fmla="*/ 543745 h 543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07525" h="543745">
                  <a:moveTo>
                    <a:pt x="0" y="519031"/>
                  </a:moveTo>
                  <a:cubicBezTo>
                    <a:pt x="273908" y="257480"/>
                    <a:pt x="547817" y="-4071"/>
                    <a:pt x="799071" y="48"/>
                  </a:cubicBezTo>
                  <a:cubicBezTo>
                    <a:pt x="1050325" y="4167"/>
                    <a:pt x="1278925" y="273956"/>
                    <a:pt x="1507525" y="543745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arrow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9" name="Group 91"/>
          <p:cNvGrpSpPr/>
          <p:nvPr/>
        </p:nvGrpSpPr>
        <p:grpSpPr>
          <a:xfrm>
            <a:off x="3044025" y="2408941"/>
            <a:ext cx="1064520" cy="522432"/>
            <a:chOff x="-229305" y="2795624"/>
            <a:chExt cx="5855293" cy="1336359"/>
          </a:xfrm>
        </p:grpSpPr>
        <p:sp>
          <p:nvSpPr>
            <p:cNvPr id="60" name="Rounded Rectangle 59"/>
            <p:cNvSpPr/>
            <p:nvPr/>
          </p:nvSpPr>
          <p:spPr bwMode="auto">
            <a:xfrm>
              <a:off x="432674" y="2872749"/>
              <a:ext cx="4216522" cy="669120"/>
            </a:xfrm>
            <a:prstGeom prst="roundRect">
              <a:avLst>
                <a:gd name="adj" fmla="val 31945"/>
              </a:avLst>
            </a:prstGeom>
            <a:solidFill>
              <a:srgbClr val="A5FF4E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dist="38100" dir="2700000">
                <a:srgbClr val="000000">
                  <a:alpha val="44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buFont typeface="Wingdings" charset="2"/>
                <a:buNone/>
                <a:defRPr/>
              </a:pPr>
              <a:endParaRPr lang="en-US">
                <a:latin typeface="Lucida Bright"/>
                <a:cs typeface="Lucida Bright"/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-229305" y="2795624"/>
              <a:ext cx="5855293" cy="13363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buFont typeface="Wingdings" charset="2"/>
                <a:buNone/>
                <a:defRPr/>
              </a:pPr>
              <a:r>
                <a:rPr lang="en-US" sz="1400" dirty="0" smtClean="0">
                  <a:latin typeface="Lucida Bright"/>
                  <a:cs typeface="Lucida Bright"/>
                </a:rPr>
                <a:t>Trans.</a:t>
              </a:r>
              <a:endParaRPr lang="en-US" sz="1400" dirty="0">
                <a:latin typeface="Lucida Bright"/>
                <a:cs typeface="Lucida Bright"/>
              </a:endParaRPr>
            </a:p>
          </p:txBody>
        </p:sp>
      </p:grpSp>
      <p:grpSp>
        <p:nvGrpSpPr>
          <p:cNvPr id="23" name="Group 91"/>
          <p:cNvGrpSpPr/>
          <p:nvPr/>
        </p:nvGrpSpPr>
        <p:grpSpPr>
          <a:xfrm>
            <a:off x="3875570" y="4278970"/>
            <a:ext cx="694992" cy="307777"/>
            <a:chOff x="432674" y="2872675"/>
            <a:chExt cx="8884514" cy="874233"/>
          </a:xfrm>
        </p:grpSpPr>
        <p:sp>
          <p:nvSpPr>
            <p:cNvPr id="24" name="Rounded Rectangle 23"/>
            <p:cNvSpPr/>
            <p:nvPr/>
          </p:nvSpPr>
          <p:spPr bwMode="auto">
            <a:xfrm>
              <a:off x="432674" y="2872749"/>
              <a:ext cx="8884512" cy="669120"/>
            </a:xfrm>
            <a:prstGeom prst="roundRect">
              <a:avLst>
                <a:gd name="adj" fmla="val 31945"/>
              </a:avLst>
            </a:prstGeom>
            <a:solidFill>
              <a:srgbClr val="A5FF4E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dist="38100" dir="2700000">
                <a:srgbClr val="000000">
                  <a:alpha val="44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buFont typeface="Wingdings" charset="2"/>
                <a:buNone/>
                <a:defRPr/>
              </a:pPr>
              <a:endParaRPr lang="en-US">
                <a:latin typeface="Lucida Bright"/>
                <a:cs typeface="Lucida Bright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594604" y="2872675"/>
              <a:ext cx="8722584" cy="8742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buFont typeface="Wingdings" charset="2"/>
                <a:buNone/>
                <a:defRPr/>
              </a:pPr>
              <a:r>
                <a:rPr lang="en-US" sz="1400" dirty="0" smtClean="0">
                  <a:latin typeface="Lucida Bright"/>
                  <a:cs typeface="Lucida Bright"/>
                </a:rPr>
                <a:t>Meas</a:t>
              </a:r>
              <a:r>
                <a:rPr lang="en-US" sz="800" dirty="0" smtClean="0">
                  <a:latin typeface="Lucida Bright"/>
                  <a:cs typeface="Lucida Bright"/>
                </a:rPr>
                <a:t>.</a:t>
              </a:r>
              <a:endParaRPr lang="en-US" sz="800" dirty="0">
                <a:latin typeface="Lucida Bright"/>
                <a:cs typeface="Lucida Bright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/>
              <p:cNvSpPr txBox="1"/>
              <p:nvPr/>
            </p:nvSpPr>
            <p:spPr>
              <a:xfrm>
                <a:off x="285507" y="1479033"/>
                <a:ext cx="4143419" cy="3847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500" b="0" i="0" smtClean="0">
                          <a:latin typeface="Cambria Math" panose="02040503050406030204" pitchFamily="18" charset="0"/>
                        </a:rPr>
                        <m:t>Δ</m:t>
                      </m:r>
                      <m:sSubSup>
                        <m:sSubSupPr>
                          <m:ctrlPr>
                            <a:rPr lang="en-US" sz="2500" b="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p>
                      </m:sSubSup>
                      <m:d>
                        <m:dPr>
                          <m:ctrlPr>
                            <a:rPr lang="en-US" sz="25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5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2500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𝐶𝑙</m:t>
                      </m:r>
                      <m:sSub>
                        <m:sSubPr>
                          <m:ctrlPr>
                            <a:rPr lang="en-US" sz="25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500" dirty="0"/>
              </a:p>
            </p:txBody>
          </p:sp>
        </mc:Choice>
        <mc:Fallback xmlns:mv="urn:schemas-microsoft-com:mac:vml" xmlns="">
          <p:sp>
            <p:nvSpPr>
              <p:cNvPr id="49" name="TextBox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507" y="1479033"/>
                <a:ext cx="4143419" cy="384721"/>
              </a:xfrm>
              <a:prstGeom prst="rect">
                <a:avLst/>
              </a:prstGeom>
              <a:blipFill rotWithShape="0">
                <a:blip r:embed="rId3"/>
                <a:stretch>
                  <a:fillRect t="-1587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2" name="Straight Arrow Connector 71"/>
          <p:cNvCxnSpPr>
            <a:endCxn id="62" idx="0"/>
          </p:cNvCxnSpPr>
          <p:nvPr/>
        </p:nvCxnSpPr>
        <p:spPr>
          <a:xfrm>
            <a:off x="2750837" y="2021731"/>
            <a:ext cx="825448" cy="38721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Slide Number Placeholder 1"/>
          <p:cNvSpPr txBox="1">
            <a:spLocks/>
          </p:cNvSpPr>
          <p:nvPr/>
        </p:nvSpPr>
        <p:spPr>
          <a:xfrm>
            <a:off x="6458039" y="6356449"/>
            <a:ext cx="20571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1067" kern="1200">
                <a:solidFill>
                  <a:prstClr val="black">
                    <a:tint val="75000"/>
                  </a:prst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D572A2A7-F496-4C1D-903A-5CBAC5D3243C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  <p:grpSp>
        <p:nvGrpSpPr>
          <p:cNvPr id="76" name="Group 75"/>
          <p:cNvGrpSpPr/>
          <p:nvPr/>
        </p:nvGrpSpPr>
        <p:grpSpPr>
          <a:xfrm>
            <a:off x="6322355" y="595259"/>
            <a:ext cx="2921323" cy="4089863"/>
            <a:chOff x="6322355" y="595259"/>
            <a:chExt cx="2921323" cy="4089863"/>
          </a:xfrm>
        </p:grpSpPr>
        <p:grpSp>
          <p:nvGrpSpPr>
            <p:cNvPr id="53" name="Group 52"/>
            <p:cNvGrpSpPr>
              <a:grpSpLocks noChangeAspect="1"/>
            </p:cNvGrpSpPr>
            <p:nvPr/>
          </p:nvGrpSpPr>
          <p:grpSpPr>
            <a:xfrm rot="1836029">
              <a:off x="6500132" y="595259"/>
              <a:ext cx="2743546" cy="2486887"/>
              <a:chOff x="5162390" y="3450911"/>
              <a:chExt cx="3546764" cy="3214964"/>
            </a:xfrm>
          </p:grpSpPr>
          <p:sp>
            <p:nvSpPr>
              <p:cNvPr id="55" name="Rectangle 54"/>
              <p:cNvSpPr/>
              <p:nvPr/>
            </p:nvSpPr>
            <p:spPr>
              <a:xfrm>
                <a:off x="5162390" y="3450911"/>
                <a:ext cx="3546764" cy="3179052"/>
              </a:xfrm>
              <a:prstGeom prst="rect">
                <a:avLst/>
              </a:prstGeom>
              <a:solidFill>
                <a:schemeClr val="bg1">
                  <a:alpha val="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56" name="Picture 55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8990" t="14368" r="42222" b="26680"/>
              <a:stretch/>
            </p:blipFill>
            <p:spPr>
              <a:xfrm rot="2448336">
                <a:off x="5730437" y="3636348"/>
                <a:ext cx="2632364" cy="3029527"/>
              </a:xfrm>
              <a:prstGeom prst="rect">
                <a:avLst/>
              </a:prstGeom>
            </p:spPr>
          </p:pic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TextBox 74"/>
                <p:cNvSpPr txBox="1"/>
                <p:nvPr/>
              </p:nvSpPr>
              <p:spPr>
                <a:xfrm>
                  <a:off x="6322355" y="2722001"/>
                  <a:ext cx="610745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:mv="urn:schemas-microsoft-com:mac:vml" xmlns="">
            <p:sp>
              <p:nvSpPr>
                <p:cNvPr id="75" name="TextBox 7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22355" y="2722001"/>
                  <a:ext cx="610745" cy="461665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b="-10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Freeform 18"/>
            <p:cNvSpPr/>
            <p:nvPr/>
          </p:nvSpPr>
          <p:spPr>
            <a:xfrm>
              <a:off x="6789539" y="2168165"/>
              <a:ext cx="865026" cy="2516957"/>
            </a:xfrm>
            <a:custGeom>
              <a:avLst/>
              <a:gdLst>
                <a:gd name="connsiteX0" fmla="*/ 384259 w 865026"/>
                <a:gd name="connsiteY0" fmla="*/ 0 h 2516957"/>
                <a:gd name="connsiteX1" fmla="*/ 16614 w 865026"/>
                <a:gd name="connsiteY1" fmla="*/ 650449 h 2516957"/>
                <a:gd name="connsiteX2" fmla="*/ 865026 w 865026"/>
                <a:gd name="connsiteY2" fmla="*/ 2516957 h 2516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65026" h="2516957">
                  <a:moveTo>
                    <a:pt x="384259" y="0"/>
                  </a:moveTo>
                  <a:cubicBezTo>
                    <a:pt x="160372" y="115478"/>
                    <a:pt x="-63514" y="230956"/>
                    <a:pt x="16614" y="650449"/>
                  </a:cubicBezTo>
                  <a:cubicBezTo>
                    <a:pt x="96742" y="1069942"/>
                    <a:pt x="480884" y="1793449"/>
                    <a:pt x="865026" y="2516957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6" name="Picture 9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90" t="14368" r="42222" b="26680"/>
          <a:stretch/>
        </p:blipFill>
        <p:spPr>
          <a:xfrm rot="2448336">
            <a:off x="7059571" y="4326241"/>
            <a:ext cx="1829208" cy="2105192"/>
          </a:xfrm>
          <a:prstGeom prst="rect">
            <a:avLst/>
          </a:prstGeom>
        </p:spPr>
      </p:pic>
      <p:grpSp>
        <p:nvGrpSpPr>
          <p:cNvPr id="97" name="Group 96"/>
          <p:cNvGrpSpPr/>
          <p:nvPr/>
        </p:nvGrpSpPr>
        <p:grpSpPr>
          <a:xfrm>
            <a:off x="22695" y="2045342"/>
            <a:ext cx="2550557" cy="671533"/>
            <a:chOff x="437507" y="2834869"/>
            <a:chExt cx="4216522" cy="671533"/>
          </a:xfrm>
        </p:grpSpPr>
        <p:sp>
          <p:nvSpPr>
            <p:cNvPr id="98" name="Rounded Rectangle 97"/>
            <p:cNvSpPr/>
            <p:nvPr/>
          </p:nvSpPr>
          <p:spPr bwMode="auto">
            <a:xfrm>
              <a:off x="437507" y="2834869"/>
              <a:ext cx="4216522" cy="669120"/>
            </a:xfrm>
            <a:prstGeom prst="roundRect">
              <a:avLst>
                <a:gd name="adj" fmla="val 31945"/>
              </a:avLst>
            </a:prstGeom>
            <a:solidFill>
              <a:srgbClr val="A5FF4E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dist="38100" dir="2700000">
                <a:srgbClr val="000000">
                  <a:alpha val="44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Font typeface="Wingdings" charset="2"/>
                <a:buNone/>
                <a:defRPr/>
              </a:pPr>
              <a:endParaRPr lang="en-US">
                <a:latin typeface="Lucida Bright"/>
                <a:cs typeface="Lucida Bright"/>
              </a:endParaRPr>
            </a:p>
          </p:txBody>
        </p:sp>
        <p:sp>
          <p:nvSpPr>
            <p:cNvPr id="99" name="TextBox 103"/>
            <p:cNvSpPr txBox="1"/>
            <p:nvPr/>
          </p:nvSpPr>
          <p:spPr>
            <a:xfrm>
              <a:off x="1195037" y="2860071"/>
              <a:ext cx="278838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Font typeface="Wingdings" charset="2"/>
                <a:buNone/>
                <a:defRPr/>
              </a:pPr>
              <a:r>
                <a:rPr lang="en-US" dirty="0" smtClean="0">
                  <a:latin typeface="Lucida Bright"/>
                  <a:cs typeface="Lucida Bright"/>
                </a:rPr>
                <a:t>Time Double </a:t>
              </a:r>
            </a:p>
            <a:p>
              <a:pPr algn="ctr">
                <a:buFont typeface="Wingdings" charset="2"/>
                <a:buNone/>
                <a:defRPr/>
              </a:pPr>
              <a:r>
                <a:rPr lang="en-US" dirty="0" smtClean="0">
                  <a:latin typeface="Lucida Bright"/>
                  <a:cs typeface="Lucida Bright"/>
                </a:rPr>
                <a:t>Differentials</a:t>
              </a:r>
              <a:endParaRPr lang="en-US" dirty="0">
                <a:latin typeface="Lucida Bright"/>
                <a:cs typeface="Lucida Bright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/>
              <p:cNvSpPr txBox="1"/>
              <p:nvPr/>
            </p:nvSpPr>
            <p:spPr>
              <a:xfrm>
                <a:off x="3249873" y="2764361"/>
                <a:ext cx="61074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:mv="urn:schemas-microsoft-com:mac:vml" xmlns="">
          <p:sp>
            <p:nvSpPr>
              <p:cNvPr id="103" name="TextBox 10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9873" y="2764361"/>
                <a:ext cx="610745" cy="461665"/>
              </a:xfrm>
              <a:prstGeom prst="rect">
                <a:avLst/>
              </a:prstGeom>
              <a:blipFill rotWithShape="0">
                <a:blip r:embed="rId6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53988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572A2A7-F496-4C1D-903A-5CBAC5D3243C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564291" y="43663"/>
            <a:ext cx="8229600" cy="868362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Lucida Bright"/>
                <a:ea typeface="+mj-ea"/>
                <a:cs typeface="Lucida Bright"/>
              </a:defRPr>
            </a:lvl1pPr>
          </a:lstStyle>
          <a:p>
            <a:r>
              <a:rPr lang="en-US" sz="3000" dirty="0"/>
              <a:t>Bayesian Filtering Approach</a:t>
            </a:r>
          </a:p>
          <a:p>
            <a:pPr algn="r"/>
            <a:endParaRPr lang="en-US" sz="3000" dirty="0"/>
          </a:p>
        </p:txBody>
      </p:sp>
      <p:sp>
        <p:nvSpPr>
          <p:cNvPr id="7" name="Oval 6"/>
          <p:cNvSpPr/>
          <p:nvPr/>
        </p:nvSpPr>
        <p:spPr>
          <a:xfrm>
            <a:off x="3794671" y="2863803"/>
            <a:ext cx="775891" cy="764859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smtClean="0">
                <a:solidFill>
                  <a:schemeClr val="tx1"/>
                </a:solidFill>
              </a:rPr>
              <a:t>q</a:t>
            </a:r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2513164" y="2863803"/>
            <a:ext cx="775891" cy="764859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smtClean="0">
                <a:solidFill>
                  <a:schemeClr val="tx1"/>
                </a:solidFill>
              </a:rPr>
              <a:t>q</a:t>
            </a:r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5076179" y="2863803"/>
            <a:ext cx="775891" cy="764859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smtClean="0">
                <a:solidFill>
                  <a:schemeClr val="tx1"/>
                </a:solidFill>
              </a:rPr>
              <a:t>q</a:t>
            </a:r>
            <a:endParaRPr lang="en-US" sz="3000" dirty="0">
              <a:solidFill>
                <a:schemeClr val="tx1"/>
              </a:solidFill>
            </a:endParaRPr>
          </a:p>
        </p:txBody>
      </p:sp>
      <p:grpSp>
        <p:nvGrpSpPr>
          <p:cNvPr id="3" name="Group 16"/>
          <p:cNvGrpSpPr/>
          <p:nvPr/>
        </p:nvGrpSpPr>
        <p:grpSpPr>
          <a:xfrm>
            <a:off x="2901110" y="3628662"/>
            <a:ext cx="2561176" cy="621448"/>
            <a:chOff x="1433383" y="3682314"/>
            <a:chExt cx="5737654" cy="1392194"/>
          </a:xfrm>
        </p:grpSpPr>
        <p:cxnSp>
          <p:nvCxnSpPr>
            <p:cNvPr id="10" name="Straight Arrow Connector 9"/>
            <p:cNvCxnSpPr>
              <a:stCxn id="8" idx="4"/>
            </p:cNvCxnSpPr>
            <p:nvPr/>
          </p:nvCxnSpPr>
          <p:spPr>
            <a:xfrm>
              <a:off x="1433383" y="3682314"/>
              <a:ext cx="0" cy="139219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>
              <a:off x="4304270" y="3682314"/>
              <a:ext cx="0" cy="139219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>
              <a:off x="7171037" y="3682314"/>
              <a:ext cx="0" cy="139219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2"/>
          <p:cNvGrpSpPr/>
          <p:nvPr/>
        </p:nvGrpSpPr>
        <p:grpSpPr>
          <a:xfrm>
            <a:off x="3202641" y="2764497"/>
            <a:ext cx="1957195" cy="243601"/>
            <a:chOff x="2108886" y="1746374"/>
            <a:chExt cx="4384590" cy="545725"/>
          </a:xfrm>
        </p:grpSpPr>
        <p:sp>
          <p:nvSpPr>
            <p:cNvPr id="13" name="Freeform 12"/>
            <p:cNvSpPr/>
            <p:nvPr/>
          </p:nvSpPr>
          <p:spPr>
            <a:xfrm>
              <a:off x="2108886" y="1746374"/>
              <a:ext cx="1507525" cy="543745"/>
            </a:xfrm>
            <a:custGeom>
              <a:avLst/>
              <a:gdLst>
                <a:gd name="connsiteX0" fmla="*/ 0 w 1507525"/>
                <a:gd name="connsiteY0" fmla="*/ 519031 h 543745"/>
                <a:gd name="connsiteX1" fmla="*/ 799071 w 1507525"/>
                <a:gd name="connsiteY1" fmla="*/ 48 h 543745"/>
                <a:gd name="connsiteX2" fmla="*/ 1507525 w 1507525"/>
                <a:gd name="connsiteY2" fmla="*/ 543745 h 543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07525" h="543745">
                  <a:moveTo>
                    <a:pt x="0" y="519031"/>
                  </a:moveTo>
                  <a:cubicBezTo>
                    <a:pt x="273908" y="257480"/>
                    <a:pt x="547817" y="-4071"/>
                    <a:pt x="799071" y="48"/>
                  </a:cubicBezTo>
                  <a:cubicBezTo>
                    <a:pt x="1050325" y="4167"/>
                    <a:pt x="1278925" y="273956"/>
                    <a:pt x="1507525" y="543745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arrow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 13"/>
            <p:cNvSpPr/>
            <p:nvPr/>
          </p:nvSpPr>
          <p:spPr>
            <a:xfrm>
              <a:off x="4985951" y="1748354"/>
              <a:ext cx="1507525" cy="543745"/>
            </a:xfrm>
            <a:custGeom>
              <a:avLst/>
              <a:gdLst>
                <a:gd name="connsiteX0" fmla="*/ 0 w 1507525"/>
                <a:gd name="connsiteY0" fmla="*/ 519031 h 543745"/>
                <a:gd name="connsiteX1" fmla="*/ 799071 w 1507525"/>
                <a:gd name="connsiteY1" fmla="*/ 48 h 543745"/>
                <a:gd name="connsiteX2" fmla="*/ 1507525 w 1507525"/>
                <a:gd name="connsiteY2" fmla="*/ 543745 h 543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07525" h="543745">
                  <a:moveTo>
                    <a:pt x="0" y="519031"/>
                  </a:moveTo>
                  <a:cubicBezTo>
                    <a:pt x="273908" y="257480"/>
                    <a:pt x="547817" y="-4071"/>
                    <a:pt x="799071" y="48"/>
                  </a:cubicBezTo>
                  <a:cubicBezTo>
                    <a:pt x="1050325" y="4167"/>
                    <a:pt x="1278925" y="273956"/>
                    <a:pt x="1507525" y="543745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arrow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91"/>
          <p:cNvGrpSpPr/>
          <p:nvPr/>
        </p:nvGrpSpPr>
        <p:grpSpPr>
          <a:xfrm>
            <a:off x="3044025" y="2408941"/>
            <a:ext cx="1064520" cy="522432"/>
            <a:chOff x="-229305" y="2795624"/>
            <a:chExt cx="5855293" cy="1336359"/>
          </a:xfrm>
        </p:grpSpPr>
        <p:sp>
          <p:nvSpPr>
            <p:cNvPr id="60" name="Rounded Rectangle 59"/>
            <p:cNvSpPr/>
            <p:nvPr/>
          </p:nvSpPr>
          <p:spPr bwMode="auto">
            <a:xfrm>
              <a:off x="432674" y="2872749"/>
              <a:ext cx="4216522" cy="669120"/>
            </a:xfrm>
            <a:prstGeom prst="roundRect">
              <a:avLst>
                <a:gd name="adj" fmla="val 31945"/>
              </a:avLst>
            </a:prstGeom>
            <a:solidFill>
              <a:srgbClr val="A5FF4E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dist="38100" dir="2700000">
                <a:srgbClr val="000000">
                  <a:alpha val="44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buFont typeface="Wingdings" charset="2"/>
                <a:buNone/>
                <a:defRPr/>
              </a:pPr>
              <a:endParaRPr lang="en-US">
                <a:latin typeface="Lucida Bright"/>
                <a:cs typeface="Lucida Bright"/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-229305" y="2795624"/>
              <a:ext cx="5855293" cy="13363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buFont typeface="Wingdings" charset="2"/>
                <a:buNone/>
                <a:defRPr/>
              </a:pPr>
              <a:r>
                <a:rPr lang="en-US" sz="1400" dirty="0" smtClean="0">
                  <a:latin typeface="Lucida Bright"/>
                  <a:cs typeface="Lucida Bright"/>
                </a:rPr>
                <a:t>Trans.</a:t>
              </a:r>
              <a:endParaRPr lang="en-US" sz="1400" dirty="0">
                <a:latin typeface="Lucida Bright"/>
                <a:cs typeface="Lucida Bright"/>
              </a:endParaRPr>
            </a:p>
          </p:txBody>
        </p:sp>
      </p:grpSp>
      <p:grpSp>
        <p:nvGrpSpPr>
          <p:cNvPr id="15" name="Group 91"/>
          <p:cNvGrpSpPr/>
          <p:nvPr/>
        </p:nvGrpSpPr>
        <p:grpSpPr>
          <a:xfrm>
            <a:off x="3875570" y="4278970"/>
            <a:ext cx="694992" cy="307777"/>
            <a:chOff x="432674" y="2872675"/>
            <a:chExt cx="8884514" cy="874233"/>
          </a:xfrm>
        </p:grpSpPr>
        <p:sp>
          <p:nvSpPr>
            <p:cNvPr id="24" name="Rounded Rectangle 23"/>
            <p:cNvSpPr/>
            <p:nvPr/>
          </p:nvSpPr>
          <p:spPr bwMode="auto">
            <a:xfrm>
              <a:off x="432674" y="2872749"/>
              <a:ext cx="8884512" cy="669120"/>
            </a:xfrm>
            <a:prstGeom prst="roundRect">
              <a:avLst>
                <a:gd name="adj" fmla="val 31945"/>
              </a:avLst>
            </a:prstGeom>
            <a:solidFill>
              <a:srgbClr val="A5FF4E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dist="38100" dir="2700000">
                <a:srgbClr val="000000">
                  <a:alpha val="44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buFont typeface="Wingdings" charset="2"/>
                <a:buNone/>
                <a:defRPr/>
              </a:pPr>
              <a:endParaRPr lang="en-US">
                <a:latin typeface="Lucida Bright"/>
                <a:cs typeface="Lucida Bright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594604" y="2872675"/>
              <a:ext cx="8722584" cy="8742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buFont typeface="Wingdings" charset="2"/>
                <a:buNone/>
                <a:defRPr/>
              </a:pPr>
              <a:r>
                <a:rPr lang="en-US" sz="1400" dirty="0" smtClean="0">
                  <a:latin typeface="Lucida Bright"/>
                  <a:cs typeface="Lucida Bright"/>
                </a:rPr>
                <a:t>Meas</a:t>
              </a:r>
              <a:r>
                <a:rPr lang="en-US" sz="800" dirty="0" smtClean="0">
                  <a:latin typeface="Lucida Bright"/>
                  <a:cs typeface="Lucida Bright"/>
                </a:rPr>
                <a:t>.</a:t>
              </a:r>
              <a:endParaRPr lang="en-US" sz="800" dirty="0">
                <a:latin typeface="Lucida Bright"/>
                <a:cs typeface="Lucida Bright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/>
              <p:cNvSpPr txBox="1"/>
              <p:nvPr/>
            </p:nvSpPr>
            <p:spPr>
              <a:xfrm>
                <a:off x="285507" y="1479033"/>
                <a:ext cx="4143419" cy="3847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500" b="0" i="0" smtClean="0">
                          <a:latin typeface="Cambria Math" panose="02040503050406030204" pitchFamily="18" charset="0"/>
                        </a:rPr>
                        <m:t>Δ</m:t>
                      </m:r>
                      <m:sSubSup>
                        <m:sSubSupPr>
                          <m:ctrlPr>
                            <a:rPr lang="en-US" sz="2500" b="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p>
                      </m:sSubSup>
                      <m:d>
                        <m:dPr>
                          <m:ctrlPr>
                            <a:rPr lang="en-US" sz="25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5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2500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𝐶𝑙</m:t>
                      </m:r>
                      <m:sSub>
                        <m:sSubPr>
                          <m:ctrlPr>
                            <a:rPr lang="en-US" sz="25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500" dirty="0"/>
              </a:p>
            </p:txBody>
          </p:sp>
        </mc:Choice>
        <mc:Fallback xmlns:mv="urn:schemas-microsoft-com:mac:vml" xmlns="">
          <p:sp>
            <p:nvSpPr>
              <p:cNvPr id="49" name="TextBox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507" y="1479033"/>
                <a:ext cx="4143419" cy="384721"/>
              </a:xfrm>
              <a:prstGeom prst="rect">
                <a:avLst/>
              </a:prstGeom>
              <a:blipFill rotWithShape="0">
                <a:blip r:embed="rId3"/>
                <a:stretch>
                  <a:fillRect t="-1587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2" name="Straight Arrow Connector 71"/>
          <p:cNvCxnSpPr>
            <a:endCxn id="62" idx="0"/>
          </p:cNvCxnSpPr>
          <p:nvPr/>
        </p:nvCxnSpPr>
        <p:spPr>
          <a:xfrm>
            <a:off x="2750837" y="2021731"/>
            <a:ext cx="825448" cy="38721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Slide Number Placeholder 1"/>
          <p:cNvSpPr txBox="1">
            <a:spLocks/>
          </p:cNvSpPr>
          <p:nvPr/>
        </p:nvSpPr>
        <p:spPr>
          <a:xfrm>
            <a:off x="6458039" y="6356449"/>
            <a:ext cx="20571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1067" kern="1200">
                <a:solidFill>
                  <a:prstClr val="black">
                    <a:tint val="75000"/>
                  </a:prst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D572A2A7-F496-4C1D-903A-5CBAC5D3243C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  <p:grpSp>
        <p:nvGrpSpPr>
          <p:cNvPr id="16" name="Group 75"/>
          <p:cNvGrpSpPr/>
          <p:nvPr/>
        </p:nvGrpSpPr>
        <p:grpSpPr>
          <a:xfrm>
            <a:off x="6322355" y="595259"/>
            <a:ext cx="2921323" cy="4089863"/>
            <a:chOff x="6322355" y="595259"/>
            <a:chExt cx="2921323" cy="4089863"/>
          </a:xfrm>
        </p:grpSpPr>
        <p:grpSp>
          <p:nvGrpSpPr>
            <p:cNvPr id="17" name="Group 52"/>
            <p:cNvGrpSpPr>
              <a:grpSpLocks noChangeAspect="1"/>
            </p:cNvGrpSpPr>
            <p:nvPr/>
          </p:nvGrpSpPr>
          <p:grpSpPr>
            <a:xfrm rot="1836029">
              <a:off x="6500132" y="595259"/>
              <a:ext cx="2743546" cy="2486887"/>
              <a:chOff x="5162390" y="3450911"/>
              <a:chExt cx="3546764" cy="3214964"/>
            </a:xfrm>
          </p:grpSpPr>
          <p:sp>
            <p:nvSpPr>
              <p:cNvPr id="55" name="Rectangle 54"/>
              <p:cNvSpPr/>
              <p:nvPr/>
            </p:nvSpPr>
            <p:spPr>
              <a:xfrm>
                <a:off x="5162390" y="3450911"/>
                <a:ext cx="3546764" cy="3179052"/>
              </a:xfrm>
              <a:prstGeom prst="rect">
                <a:avLst/>
              </a:prstGeom>
              <a:solidFill>
                <a:schemeClr val="bg1">
                  <a:alpha val="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56" name="Picture 55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8990" t="14368" r="42222" b="26680"/>
              <a:stretch/>
            </p:blipFill>
            <p:spPr>
              <a:xfrm rot="2448336">
                <a:off x="5730437" y="3636348"/>
                <a:ext cx="2632364" cy="3029527"/>
              </a:xfrm>
              <a:prstGeom prst="rect">
                <a:avLst/>
              </a:prstGeom>
            </p:spPr>
          </p:pic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TextBox 74"/>
                <p:cNvSpPr txBox="1"/>
                <p:nvPr/>
              </p:nvSpPr>
              <p:spPr>
                <a:xfrm>
                  <a:off x="6322355" y="2722001"/>
                  <a:ext cx="610745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:mv="urn:schemas-microsoft-com:mac:vml" xmlns="">
            <p:sp>
              <p:nvSpPr>
                <p:cNvPr id="75" name="TextBox 7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22355" y="2722001"/>
                  <a:ext cx="610745" cy="461665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b="-10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Freeform 18"/>
            <p:cNvSpPr/>
            <p:nvPr/>
          </p:nvSpPr>
          <p:spPr>
            <a:xfrm>
              <a:off x="6789539" y="2168165"/>
              <a:ext cx="865026" cy="2516957"/>
            </a:xfrm>
            <a:custGeom>
              <a:avLst/>
              <a:gdLst>
                <a:gd name="connsiteX0" fmla="*/ 384259 w 865026"/>
                <a:gd name="connsiteY0" fmla="*/ 0 h 2516957"/>
                <a:gd name="connsiteX1" fmla="*/ 16614 w 865026"/>
                <a:gd name="connsiteY1" fmla="*/ 650449 h 2516957"/>
                <a:gd name="connsiteX2" fmla="*/ 865026 w 865026"/>
                <a:gd name="connsiteY2" fmla="*/ 2516957 h 2516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65026" h="2516957">
                  <a:moveTo>
                    <a:pt x="384259" y="0"/>
                  </a:moveTo>
                  <a:cubicBezTo>
                    <a:pt x="160372" y="115478"/>
                    <a:pt x="-63514" y="230956"/>
                    <a:pt x="16614" y="650449"/>
                  </a:cubicBezTo>
                  <a:cubicBezTo>
                    <a:pt x="96742" y="1069942"/>
                    <a:pt x="480884" y="1793449"/>
                    <a:pt x="865026" y="2516957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TextBox 115"/>
              <p:cNvSpPr txBox="1"/>
              <p:nvPr/>
            </p:nvSpPr>
            <p:spPr>
              <a:xfrm>
                <a:off x="2502441" y="4898834"/>
                <a:ext cx="2752228" cy="5509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000" b="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𝑠𝑘</m:t>
                          </m:r>
                        </m:sup>
                      </m:sSubSup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sz="3000" b="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𝑠𝑘</m:t>
                          </m:r>
                        </m:sup>
                      </m:sSubSup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000" dirty="0"/>
              </a:p>
            </p:txBody>
          </p:sp>
        </mc:Choice>
        <mc:Fallback xmlns:mv="urn:schemas-microsoft-com:mac:vml" xmlns="">
          <p:sp>
            <p:nvSpPr>
              <p:cNvPr id="116" name="TextBox 1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2441" y="4898834"/>
                <a:ext cx="2752228" cy="550985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Group 116"/>
          <p:cNvGrpSpPr/>
          <p:nvPr/>
        </p:nvGrpSpPr>
        <p:grpSpPr>
          <a:xfrm>
            <a:off x="3413000" y="4858647"/>
            <a:ext cx="2854463" cy="1355492"/>
            <a:chOff x="3413000" y="4858647"/>
            <a:chExt cx="2854463" cy="1355492"/>
          </a:xfrm>
        </p:grpSpPr>
        <p:sp>
          <p:nvSpPr>
            <p:cNvPr id="118" name="Rounded Rectangle 117"/>
            <p:cNvSpPr/>
            <p:nvPr/>
          </p:nvSpPr>
          <p:spPr>
            <a:xfrm>
              <a:off x="4410454" y="4858647"/>
              <a:ext cx="596331" cy="603418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0" name="Group 91"/>
            <p:cNvGrpSpPr/>
            <p:nvPr/>
          </p:nvGrpSpPr>
          <p:grpSpPr>
            <a:xfrm>
              <a:off x="3413000" y="5867986"/>
              <a:ext cx="2854463" cy="346153"/>
              <a:chOff x="-3264726" y="1570058"/>
              <a:chExt cx="8884513" cy="669119"/>
            </a:xfrm>
          </p:grpSpPr>
          <p:sp>
            <p:nvSpPr>
              <p:cNvPr id="120" name="Rounded Rectangle 119"/>
              <p:cNvSpPr/>
              <p:nvPr/>
            </p:nvSpPr>
            <p:spPr bwMode="auto">
              <a:xfrm>
                <a:off x="-3264726" y="1570058"/>
                <a:ext cx="8884513" cy="669119"/>
              </a:xfrm>
              <a:prstGeom prst="roundRect">
                <a:avLst>
                  <a:gd name="adj" fmla="val 31945"/>
                </a:avLst>
              </a:prstGeom>
              <a:solidFill>
                <a:srgbClr val="FFB80D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>
                <a:outerShdw dist="38100" dir="2700000">
                  <a:srgbClr val="000000">
                    <a:alpha val="44000"/>
                  </a:srgbClr>
                </a:outerShdw>
              </a:effectLst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buFont typeface="Wingdings" charset="2"/>
                  <a:buNone/>
                  <a:defRPr/>
                </a:pPr>
                <a:endParaRPr lang="en-US">
                  <a:latin typeface="Lucida Bright"/>
                  <a:cs typeface="Lucida Bright"/>
                </a:endParaRPr>
              </a:p>
            </p:txBody>
          </p:sp>
          <p:sp>
            <p:nvSpPr>
              <p:cNvPr id="121" name="TextBox 120"/>
              <p:cNvSpPr txBox="1"/>
              <p:nvPr/>
            </p:nvSpPr>
            <p:spPr>
              <a:xfrm>
                <a:off x="-3223208" y="1610559"/>
                <a:ext cx="8722586" cy="3675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buFont typeface="Wingdings" charset="2"/>
                  <a:buNone/>
                  <a:defRPr/>
                </a:pPr>
                <a:r>
                  <a:rPr lang="en-US" sz="1400" dirty="0" smtClean="0">
                    <a:latin typeface="Lucida Bright"/>
                    <a:cs typeface="Lucida Bright"/>
                  </a:rPr>
                  <a:t>Integer Ambiguity ?</a:t>
                </a:r>
                <a:endParaRPr lang="en-US" sz="1400" dirty="0">
                  <a:latin typeface="Lucida Bright"/>
                  <a:cs typeface="Lucida Bright"/>
                </a:endParaRPr>
              </a:p>
            </p:txBody>
          </p:sp>
        </p:grpSp>
      </p:grpSp>
      <p:grpSp>
        <p:nvGrpSpPr>
          <p:cNvPr id="21" name="Group 121"/>
          <p:cNvGrpSpPr/>
          <p:nvPr/>
        </p:nvGrpSpPr>
        <p:grpSpPr>
          <a:xfrm>
            <a:off x="4161868" y="4525253"/>
            <a:ext cx="3052683" cy="657380"/>
            <a:chOff x="4161868" y="4525253"/>
            <a:chExt cx="3052683" cy="657380"/>
          </a:xfrm>
        </p:grpSpPr>
        <p:sp>
          <p:nvSpPr>
            <p:cNvPr id="123" name="Freeform 122"/>
            <p:cNvSpPr/>
            <p:nvPr/>
          </p:nvSpPr>
          <p:spPr>
            <a:xfrm>
              <a:off x="4224728" y="4637238"/>
              <a:ext cx="2989823" cy="545395"/>
            </a:xfrm>
            <a:custGeom>
              <a:avLst/>
              <a:gdLst>
                <a:gd name="connsiteX0" fmla="*/ 0 w 3380509"/>
                <a:gd name="connsiteY0" fmla="*/ 422443 h 911971"/>
                <a:gd name="connsiteX1" fmla="*/ 618836 w 3380509"/>
                <a:gd name="connsiteY1" fmla="*/ 16043 h 911971"/>
                <a:gd name="connsiteX2" fmla="*/ 3380509 w 3380509"/>
                <a:gd name="connsiteY2" fmla="*/ 911971 h 911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80509" h="911971">
                  <a:moveTo>
                    <a:pt x="0" y="422443"/>
                  </a:moveTo>
                  <a:cubicBezTo>
                    <a:pt x="27709" y="178449"/>
                    <a:pt x="55418" y="-65545"/>
                    <a:pt x="618836" y="16043"/>
                  </a:cubicBezTo>
                  <a:cubicBezTo>
                    <a:pt x="1182254" y="97631"/>
                    <a:pt x="2281381" y="504801"/>
                    <a:pt x="3380509" y="911971"/>
                  </a:cubicBezTo>
                </a:path>
              </a:pathLst>
            </a:custGeom>
            <a:noFill/>
            <a:ln w="25400">
              <a:solidFill>
                <a:schemeClr val="bg2">
                  <a:lumMod val="75000"/>
                </a:schemeClr>
              </a:solidFill>
              <a:tailEnd type="arrow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4" name="Straight Arrow Connector 123"/>
            <p:cNvCxnSpPr/>
            <p:nvPr/>
          </p:nvCxnSpPr>
          <p:spPr>
            <a:xfrm flipV="1">
              <a:off x="4161868" y="4525253"/>
              <a:ext cx="0" cy="35510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6" name="Picture 9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90" t="14368" r="42222" b="26680"/>
          <a:stretch/>
        </p:blipFill>
        <p:spPr>
          <a:xfrm rot="2448336">
            <a:off x="7059571" y="4326241"/>
            <a:ext cx="1829208" cy="2105192"/>
          </a:xfrm>
          <a:prstGeom prst="rect">
            <a:avLst/>
          </a:prstGeom>
        </p:spPr>
      </p:pic>
      <p:grpSp>
        <p:nvGrpSpPr>
          <p:cNvPr id="22" name="Group 96"/>
          <p:cNvGrpSpPr/>
          <p:nvPr/>
        </p:nvGrpSpPr>
        <p:grpSpPr>
          <a:xfrm>
            <a:off x="22695" y="2045342"/>
            <a:ext cx="2550557" cy="671533"/>
            <a:chOff x="437507" y="2834869"/>
            <a:chExt cx="4216522" cy="671533"/>
          </a:xfrm>
        </p:grpSpPr>
        <p:sp>
          <p:nvSpPr>
            <p:cNvPr id="98" name="Rounded Rectangle 97"/>
            <p:cNvSpPr/>
            <p:nvPr/>
          </p:nvSpPr>
          <p:spPr bwMode="auto">
            <a:xfrm>
              <a:off x="437507" y="2834869"/>
              <a:ext cx="4216522" cy="669120"/>
            </a:xfrm>
            <a:prstGeom prst="roundRect">
              <a:avLst>
                <a:gd name="adj" fmla="val 31945"/>
              </a:avLst>
            </a:prstGeom>
            <a:solidFill>
              <a:srgbClr val="A5FF4E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dist="38100" dir="2700000">
                <a:srgbClr val="000000">
                  <a:alpha val="44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Font typeface="Wingdings" charset="2"/>
                <a:buNone/>
                <a:defRPr/>
              </a:pPr>
              <a:endParaRPr lang="en-US">
                <a:latin typeface="Lucida Bright"/>
                <a:cs typeface="Lucida Bright"/>
              </a:endParaRPr>
            </a:p>
          </p:txBody>
        </p:sp>
        <p:sp>
          <p:nvSpPr>
            <p:cNvPr id="99" name="TextBox 103"/>
            <p:cNvSpPr txBox="1"/>
            <p:nvPr/>
          </p:nvSpPr>
          <p:spPr>
            <a:xfrm>
              <a:off x="1195037" y="2860071"/>
              <a:ext cx="278838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Font typeface="Wingdings" charset="2"/>
                <a:buNone/>
                <a:defRPr/>
              </a:pPr>
              <a:r>
                <a:rPr lang="en-US" dirty="0" smtClean="0">
                  <a:latin typeface="Lucida Bright"/>
                  <a:cs typeface="Lucida Bright"/>
                </a:rPr>
                <a:t>Time Double </a:t>
              </a:r>
            </a:p>
            <a:p>
              <a:pPr algn="ctr">
                <a:buFont typeface="Wingdings" charset="2"/>
                <a:buNone/>
                <a:defRPr/>
              </a:pPr>
              <a:r>
                <a:rPr lang="en-US" dirty="0" smtClean="0">
                  <a:latin typeface="Lucida Bright"/>
                  <a:cs typeface="Lucida Bright"/>
                </a:rPr>
                <a:t>Differentials</a:t>
              </a:r>
              <a:endParaRPr lang="en-US" dirty="0">
                <a:latin typeface="Lucida Bright"/>
                <a:cs typeface="Lucida Bright"/>
              </a:endParaRPr>
            </a:p>
          </p:txBody>
        </p:sp>
      </p:grpSp>
      <p:grpSp>
        <p:nvGrpSpPr>
          <p:cNvPr id="23" name="Group 99"/>
          <p:cNvGrpSpPr/>
          <p:nvPr/>
        </p:nvGrpSpPr>
        <p:grpSpPr>
          <a:xfrm>
            <a:off x="36685" y="5381038"/>
            <a:ext cx="2371400" cy="669120"/>
            <a:chOff x="325331" y="2872749"/>
            <a:chExt cx="4486064" cy="669120"/>
          </a:xfrm>
        </p:grpSpPr>
        <p:sp>
          <p:nvSpPr>
            <p:cNvPr id="101" name="Rounded Rectangle 100"/>
            <p:cNvSpPr/>
            <p:nvPr/>
          </p:nvSpPr>
          <p:spPr bwMode="auto">
            <a:xfrm>
              <a:off x="325331" y="2872749"/>
              <a:ext cx="4486064" cy="669120"/>
            </a:xfrm>
            <a:prstGeom prst="roundRect">
              <a:avLst>
                <a:gd name="adj" fmla="val 31945"/>
              </a:avLst>
            </a:prstGeom>
            <a:solidFill>
              <a:srgbClr val="A5FF4E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dist="38100" dir="2700000">
                <a:srgbClr val="000000">
                  <a:alpha val="44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Font typeface="Wingdings" charset="2"/>
                <a:buNone/>
                <a:defRPr/>
              </a:pPr>
              <a:endParaRPr lang="en-US">
                <a:latin typeface="Lucida Bright"/>
                <a:cs typeface="Lucida Bright"/>
              </a:endParaRPr>
            </a:p>
          </p:txBody>
        </p:sp>
        <p:sp>
          <p:nvSpPr>
            <p:cNvPr id="102" name="TextBox 99"/>
            <p:cNvSpPr txBox="1"/>
            <p:nvPr/>
          </p:nvSpPr>
          <p:spPr>
            <a:xfrm>
              <a:off x="688401" y="2899532"/>
              <a:ext cx="3618330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Font typeface="Wingdings" charset="2"/>
                <a:buNone/>
                <a:defRPr/>
              </a:pPr>
              <a:r>
                <a:rPr lang="en-US" sz="1700" dirty="0" smtClean="0">
                  <a:latin typeface="Lucida Bright"/>
                  <a:cs typeface="Lucida Bright"/>
                </a:rPr>
                <a:t>Satellite Double </a:t>
              </a:r>
            </a:p>
            <a:p>
              <a:pPr algn="ctr">
                <a:buFont typeface="Wingdings" charset="2"/>
                <a:buNone/>
                <a:defRPr/>
              </a:pPr>
              <a:r>
                <a:rPr lang="en-US" sz="1700" dirty="0" smtClean="0">
                  <a:latin typeface="Lucida Bright"/>
                  <a:cs typeface="Lucida Bright"/>
                </a:rPr>
                <a:t>Differentials</a:t>
              </a:r>
              <a:endParaRPr lang="en-US" sz="1700" dirty="0">
                <a:latin typeface="Lucida Bright"/>
                <a:cs typeface="Lucida Bright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/>
              <p:cNvSpPr txBox="1"/>
              <p:nvPr/>
            </p:nvSpPr>
            <p:spPr>
              <a:xfrm>
                <a:off x="3249873" y="2764361"/>
                <a:ext cx="61074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:mv="urn:schemas-microsoft-com:mac:vml" xmlns="">
          <p:sp>
            <p:nvSpPr>
              <p:cNvPr id="103" name="TextBox 10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9873" y="2764361"/>
                <a:ext cx="610745" cy="461665"/>
              </a:xfrm>
              <a:prstGeom prst="rect">
                <a:avLst/>
              </a:prstGeom>
              <a:blipFill rotWithShape="0">
                <a:blip r:embed="rId7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53988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572A2A7-F496-4C1D-903A-5CBAC5D3243C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564291" y="43663"/>
            <a:ext cx="8229600" cy="868362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Lucida Bright"/>
                <a:ea typeface="+mj-ea"/>
                <a:cs typeface="Lucida Bright"/>
              </a:defRPr>
            </a:lvl1pPr>
          </a:lstStyle>
          <a:p>
            <a:r>
              <a:rPr lang="en-US" sz="3000" dirty="0" smtClean="0"/>
              <a:t>Integer Ambiguity Resolution depends on Flight Aggressiveness</a:t>
            </a:r>
            <a:endParaRPr lang="en-US" sz="3000" dirty="0"/>
          </a:p>
        </p:txBody>
      </p:sp>
      <p:sp>
        <p:nvSpPr>
          <p:cNvPr id="6" name="TextBox 5"/>
          <p:cNvSpPr txBox="1"/>
          <p:nvPr/>
        </p:nvSpPr>
        <p:spPr>
          <a:xfrm>
            <a:off x="-228883" y="1311403"/>
            <a:ext cx="9505485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Lucida Bright"/>
                <a:cs typeface="Lucida Bright"/>
              </a:rPr>
              <a:t>Two regimes of aggressiveness</a:t>
            </a:r>
            <a:endParaRPr lang="en-US" sz="2400" dirty="0">
              <a:solidFill>
                <a:schemeClr val="bg1"/>
              </a:solidFill>
              <a:latin typeface="Lucida Bright"/>
              <a:cs typeface="Lucida Brigh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-244285" y="2041134"/>
            <a:ext cx="9505485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Lucida Bright"/>
                <a:cs typeface="Lucida Bright"/>
              </a:rPr>
              <a:t>					Low Dynamic Flights</a:t>
            </a:r>
            <a:endParaRPr lang="en-US" sz="2400" dirty="0">
              <a:solidFill>
                <a:schemeClr val="bg1"/>
              </a:solidFill>
              <a:latin typeface="Lucida Bright"/>
              <a:cs typeface="Lucida Brigh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-86668" y="4462296"/>
            <a:ext cx="9497368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>
                <a:solidFill>
                  <a:schemeClr val="bg1"/>
                </a:solidFill>
                <a:latin typeface="Lucida Bright"/>
                <a:cs typeface="Lucida Bright"/>
              </a:rPr>
              <a:t>	    				Highly </a:t>
            </a:r>
            <a:r>
              <a:rPr lang="en-US" sz="2400" dirty="0" smtClean="0">
                <a:solidFill>
                  <a:schemeClr val="bg1"/>
                </a:solidFill>
                <a:latin typeface="Lucida Bright"/>
                <a:cs typeface="Lucida Bright"/>
              </a:rPr>
              <a:t>Aggressive flights</a:t>
            </a:r>
            <a:endParaRPr lang="en-US" sz="2400" dirty="0">
              <a:solidFill>
                <a:schemeClr val="bg1"/>
              </a:solidFill>
              <a:latin typeface="Lucida Bright"/>
              <a:cs typeface="Lucida Brigh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449455" y="3102728"/>
            <a:ext cx="3442291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>
                <a:latin typeface="Lucida Bright"/>
                <a:cs typeface="Lucida Bright"/>
              </a:rPr>
              <a:t>Kalman</a:t>
            </a:r>
            <a:r>
              <a:rPr lang="en-US" dirty="0" smtClean="0">
                <a:latin typeface="Lucida Bright"/>
                <a:cs typeface="Lucida Bright"/>
              </a:rPr>
              <a:t> Filter</a:t>
            </a:r>
            <a:endParaRPr lang="en-US" dirty="0">
              <a:latin typeface="Lucida Bright"/>
              <a:cs typeface="Lucida Brigh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449455" y="5568730"/>
            <a:ext cx="3442291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Lucida Bright"/>
                <a:cs typeface="Lucida Bright"/>
              </a:rPr>
              <a:t>Particle Filter</a:t>
            </a:r>
            <a:endParaRPr lang="en-US" dirty="0">
              <a:latin typeface="Lucida Bright"/>
              <a:cs typeface="Lucida Bright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9193" y="2041134"/>
            <a:ext cx="3296984" cy="2492520"/>
          </a:xfrm>
          <a:prstGeom prst="rect">
            <a:avLst/>
          </a:prstGeom>
        </p:spPr>
      </p:pic>
      <p:pic>
        <p:nvPicPr>
          <p:cNvPr id="13" name="Content Placeholder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9691" y="2041134"/>
            <a:ext cx="3296984" cy="249252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9193" y="4507136"/>
            <a:ext cx="3296984" cy="2492520"/>
          </a:xfrm>
          <a:prstGeom prst="rect">
            <a:avLst/>
          </a:prstGeom>
        </p:spPr>
      </p:pic>
      <p:pic>
        <p:nvPicPr>
          <p:cNvPr id="16" name="Content Placeholder 3"/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9193" y="4507136"/>
            <a:ext cx="3296984" cy="2492520"/>
          </a:xfrm>
        </p:spPr>
      </p:pic>
      <p:pic>
        <p:nvPicPr>
          <p:cNvPr id="17" name="Content Placeholder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391" y="4507136"/>
            <a:ext cx="3296984" cy="2492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406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"/>
                            </p:stCondLst>
                            <p:childTnLst>
                              <p:par>
                                <p:cTn id="41" presetID="1" presetClass="exit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600"/>
                            </p:stCondLst>
                            <p:childTnLst>
                              <p:par>
                                <p:cTn id="44" presetID="1" presetClass="exit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800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2" descr="Image result for gaussian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88" t="9036" r="7865" b="10488"/>
          <a:stretch/>
        </p:blipFill>
        <p:spPr bwMode="auto">
          <a:xfrm>
            <a:off x="5566234" y="6111856"/>
            <a:ext cx="983670" cy="743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572A2A7-F496-4C1D-903A-5CBAC5D3243C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/>
              <p:cNvSpPr/>
              <p:nvPr/>
            </p:nvSpPr>
            <p:spPr>
              <a:xfrm>
                <a:off x="3435178" y="1968844"/>
                <a:ext cx="1738184" cy="171347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solidFill>
                      <a:schemeClr val="tx1"/>
                    </a:solidFill>
                  </a:rPr>
                  <a:t>Pitch, Roll, Yaw</a:t>
                </a: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]</a:t>
                </a:r>
              </a:p>
            </p:txBody>
          </p:sp>
        </mc:Choice>
        <mc:Fallback xmlns:mv="urn:schemas-microsoft-com:mac:vml" xmlns="">
          <p:sp>
            <p:nvSpPr>
              <p:cNvPr id="7" name="Oval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5178" y="1968844"/>
                <a:ext cx="1738184" cy="1713470"/>
              </a:xfrm>
              <a:prstGeom prst="ellipse">
                <a:avLst/>
              </a:prstGeom>
              <a:blipFill rotWithShape="0">
                <a:blip r:embed="rId4"/>
                <a:stretch>
                  <a:fillRect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Oval 7"/>
              <p:cNvSpPr/>
              <p:nvPr/>
            </p:nvSpPr>
            <p:spPr>
              <a:xfrm>
                <a:off x="564291" y="1968844"/>
                <a:ext cx="1738184" cy="171347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solidFill>
                      <a:schemeClr val="tx1"/>
                    </a:solidFill>
                  </a:rPr>
                  <a:t>Pitch, Roll, Yaw</a:t>
                </a:r>
              </a:p>
              <a:p>
                <a:pPr algn="ctr"/>
                <a:r>
                  <a:rPr lang="en-US" dirty="0" smtClean="0">
                    <a:solidFill>
                      <a:schemeClr val="tx1"/>
                    </a:solidFill>
                  </a:rPr>
                  <a:t>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 smtClean="0">
                    <a:solidFill>
                      <a:schemeClr val="tx1"/>
                    </a:solidFill>
                  </a:rPr>
                  <a:t>]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:mv="urn:schemas-microsoft-com:mac:vml" xmlns="">
          <p:sp>
            <p:nvSpPr>
              <p:cNvPr id="8" name="Oval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291" y="1968844"/>
                <a:ext cx="1738184" cy="1713470"/>
              </a:xfrm>
              <a:prstGeom prst="ellipse">
                <a:avLst/>
              </a:prstGeom>
              <a:blipFill rotWithShape="0">
                <a:blip r:embed="rId5"/>
                <a:stretch>
                  <a:fillRect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/>
              <p:cNvSpPr/>
              <p:nvPr/>
            </p:nvSpPr>
            <p:spPr>
              <a:xfrm>
                <a:off x="6306065" y="1968844"/>
                <a:ext cx="1738184" cy="171347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solidFill>
                      <a:schemeClr val="tx1"/>
                    </a:solidFill>
                  </a:rPr>
                  <a:t>Pitch, Roll, Yaw</a:t>
                </a: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]</a:t>
                </a:r>
              </a:p>
            </p:txBody>
          </p:sp>
        </mc:Choice>
        <mc:Fallback xmlns:mv="urn:schemas-microsoft-com:mac:vml" xmlns="">
          <p:sp>
            <p:nvSpPr>
              <p:cNvPr id="9" name="Oval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6065" y="1968844"/>
                <a:ext cx="1738184" cy="1713470"/>
              </a:xfrm>
              <a:prstGeom prst="ellipse">
                <a:avLst/>
              </a:prstGeom>
              <a:blipFill rotWithShape="0">
                <a:blip r:embed="rId6"/>
                <a:stretch>
                  <a:fillRect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Group 17"/>
          <p:cNvGrpSpPr/>
          <p:nvPr/>
        </p:nvGrpSpPr>
        <p:grpSpPr>
          <a:xfrm>
            <a:off x="1433383" y="3682314"/>
            <a:ext cx="5737654" cy="1944191"/>
            <a:chOff x="1433383" y="3682314"/>
            <a:chExt cx="5737654" cy="1944191"/>
          </a:xfrm>
        </p:grpSpPr>
        <p:grpSp>
          <p:nvGrpSpPr>
            <p:cNvPr id="17" name="Group 16"/>
            <p:cNvGrpSpPr/>
            <p:nvPr/>
          </p:nvGrpSpPr>
          <p:grpSpPr>
            <a:xfrm>
              <a:off x="1433383" y="3682314"/>
              <a:ext cx="5737654" cy="1392194"/>
              <a:chOff x="1433383" y="3682314"/>
              <a:chExt cx="5737654" cy="1392194"/>
            </a:xfrm>
          </p:grpSpPr>
          <p:cxnSp>
            <p:nvCxnSpPr>
              <p:cNvPr id="10" name="Straight Arrow Connector 9"/>
              <p:cNvCxnSpPr>
                <a:stCxn id="8" idx="4"/>
              </p:cNvCxnSpPr>
              <p:nvPr/>
            </p:nvCxnSpPr>
            <p:spPr>
              <a:xfrm>
                <a:off x="1433383" y="3682314"/>
                <a:ext cx="0" cy="139219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Arrow Connector 10"/>
              <p:cNvCxnSpPr/>
              <p:nvPr/>
            </p:nvCxnSpPr>
            <p:spPr>
              <a:xfrm>
                <a:off x="4304270" y="3682314"/>
                <a:ext cx="0" cy="139219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Arrow Connector 11"/>
              <p:cNvCxnSpPr/>
              <p:nvPr/>
            </p:nvCxnSpPr>
            <p:spPr>
              <a:xfrm>
                <a:off x="7171037" y="3682314"/>
                <a:ext cx="0" cy="139219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/>
                <p:cNvSpPr txBox="1"/>
                <p:nvPr/>
              </p:nvSpPr>
              <p:spPr>
                <a:xfrm>
                  <a:off x="3324820" y="5093410"/>
                  <a:ext cx="2386359" cy="53309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400" i="1" smtClean="0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𝑠𝑘</m:t>
                            </m:r>
                          </m:sup>
                        </m:sSub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sz="2400" b="0" i="1" smtClean="0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𝑠𝑘</m:t>
                            </m:r>
                          </m:sup>
                        </m:sSub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:mv="urn:schemas-microsoft-com:mac:vml" xmlns="">
            <p:sp>
              <p:nvSpPr>
                <p:cNvPr id="15" name="TextBox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24820" y="5093410"/>
                  <a:ext cx="2386359" cy="533095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3" name="Freeform 12"/>
          <p:cNvSpPr/>
          <p:nvPr/>
        </p:nvSpPr>
        <p:spPr>
          <a:xfrm>
            <a:off x="2108886" y="1746374"/>
            <a:ext cx="1507525" cy="543745"/>
          </a:xfrm>
          <a:custGeom>
            <a:avLst/>
            <a:gdLst>
              <a:gd name="connsiteX0" fmla="*/ 0 w 1507525"/>
              <a:gd name="connsiteY0" fmla="*/ 519031 h 543745"/>
              <a:gd name="connsiteX1" fmla="*/ 799071 w 1507525"/>
              <a:gd name="connsiteY1" fmla="*/ 48 h 543745"/>
              <a:gd name="connsiteX2" fmla="*/ 1507525 w 1507525"/>
              <a:gd name="connsiteY2" fmla="*/ 543745 h 543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07525" h="543745">
                <a:moveTo>
                  <a:pt x="0" y="519031"/>
                </a:moveTo>
                <a:cubicBezTo>
                  <a:pt x="273908" y="257480"/>
                  <a:pt x="547817" y="-4071"/>
                  <a:pt x="799071" y="48"/>
                </a:cubicBezTo>
                <a:cubicBezTo>
                  <a:pt x="1050325" y="4167"/>
                  <a:pt x="1278925" y="273956"/>
                  <a:pt x="1507525" y="543745"/>
                </a:cubicBezTo>
              </a:path>
            </a:pathLst>
          </a:custGeom>
          <a:noFill/>
          <a:ln w="25400">
            <a:solidFill>
              <a:schemeClr val="tx1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/>
          <p:cNvSpPr/>
          <p:nvPr/>
        </p:nvSpPr>
        <p:spPr>
          <a:xfrm>
            <a:off x="4985951" y="1748354"/>
            <a:ext cx="1507525" cy="543745"/>
          </a:xfrm>
          <a:custGeom>
            <a:avLst/>
            <a:gdLst>
              <a:gd name="connsiteX0" fmla="*/ 0 w 1507525"/>
              <a:gd name="connsiteY0" fmla="*/ 519031 h 543745"/>
              <a:gd name="connsiteX1" fmla="*/ 799071 w 1507525"/>
              <a:gd name="connsiteY1" fmla="*/ 48 h 543745"/>
              <a:gd name="connsiteX2" fmla="*/ 1507525 w 1507525"/>
              <a:gd name="connsiteY2" fmla="*/ 543745 h 543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07525" h="543745">
                <a:moveTo>
                  <a:pt x="0" y="519031"/>
                </a:moveTo>
                <a:cubicBezTo>
                  <a:pt x="273908" y="257480"/>
                  <a:pt x="547817" y="-4071"/>
                  <a:pt x="799071" y="48"/>
                </a:cubicBezTo>
                <a:cubicBezTo>
                  <a:pt x="1050325" y="4167"/>
                  <a:pt x="1278925" y="273956"/>
                  <a:pt x="1507525" y="543745"/>
                </a:cubicBezTo>
              </a:path>
            </a:pathLst>
          </a:custGeom>
          <a:noFill/>
          <a:ln w="25400">
            <a:solidFill>
              <a:schemeClr val="tx1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2591449" y="1838271"/>
                <a:ext cx="60465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dirty="0" smtClean="0">
                          <a:latin typeface="Cambria Math" panose="02040503050406030204" pitchFamily="18" charset="0"/>
                        </a:rPr>
                        <m:t>Δq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:mv="urn:schemas-microsoft-com:mac:vml"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1449" y="1838271"/>
                <a:ext cx="604653" cy="461665"/>
              </a:xfrm>
              <a:prstGeom prst="rect">
                <a:avLst/>
              </a:prstGeom>
              <a:blipFill rotWithShape="0">
                <a:blip r:embed="rId8"/>
                <a:stretch>
                  <a:fillRect l="-2020" r="-2020" b="-17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itle 1"/>
          <p:cNvSpPr txBox="1">
            <a:spLocks/>
          </p:cNvSpPr>
          <p:nvPr/>
        </p:nvSpPr>
        <p:spPr>
          <a:xfrm>
            <a:off x="564291" y="43663"/>
            <a:ext cx="8229600" cy="868362"/>
          </a:xfrm>
          <a:prstGeom prst="rect">
            <a:avLst/>
          </a:prstGeom>
        </p:spPr>
        <p:txBody>
          <a:bodyPr>
            <a:normAutofit fontScale="92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Lucida Bright"/>
                <a:ea typeface="+mj-ea"/>
                <a:cs typeface="Lucida Bright"/>
              </a:defRPr>
            </a:lvl1pPr>
          </a:lstStyle>
          <a:p>
            <a:r>
              <a:rPr lang="en-US" sz="3000" dirty="0" smtClean="0"/>
              <a:t>Orientation Estimation - Low Dynamic flights</a:t>
            </a:r>
            <a:endParaRPr lang="en-US" sz="3000" dirty="0"/>
          </a:p>
        </p:txBody>
      </p:sp>
      <p:sp>
        <p:nvSpPr>
          <p:cNvPr id="3" name="TextBox 2"/>
          <p:cNvSpPr txBox="1"/>
          <p:nvPr/>
        </p:nvSpPr>
        <p:spPr>
          <a:xfrm>
            <a:off x="623891" y="3653809"/>
            <a:ext cx="1738185" cy="461665"/>
          </a:xfrm>
          <a:prstGeom prst="rect">
            <a:avLst/>
          </a:prstGeom>
          <a:solidFill>
            <a:srgbClr val="CDFF91"/>
          </a:solidFill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Static Drone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3045034" y="1343455"/>
                <a:ext cx="203196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400" b="0" i="1" dirty="0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dirty="0" smtClean="0">
                                  <a:latin typeface="Cambria Math" panose="02040503050406030204" pitchFamily="18" charset="0"/>
                                </a:rPr>
                                <m:t>q</m:t>
                              </m:r>
                            </m:e>
                            <m:sub>
                              <m:r>
                                <a:rPr lang="en-US" sz="2400" b="0" i="0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1+</m:t>
                      </m:r>
                      <m:r>
                        <m:rPr>
                          <m:sty m:val="p"/>
                        </m:rPr>
                        <a:rPr lang="en-US" sz="2400" b="0" i="0" dirty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:mv="urn:schemas-microsoft-com:mac:vml"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5034" y="1343455"/>
                <a:ext cx="2031967" cy="461665"/>
              </a:xfrm>
              <a:prstGeom prst="rect">
                <a:avLst/>
              </a:prstGeom>
              <a:blipFill rotWithShape="0">
                <a:blip r:embed="rId9"/>
                <a:stretch>
                  <a:fillRect t="-3947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3130793" y="5566277"/>
                <a:ext cx="2783391" cy="5945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accPr>
                        <m:e>
                          <m:sSubSup>
                            <m:sSubSup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𝑠𝑘</m:t>
                              </m:r>
                            </m:sup>
                          </m:sSubSup>
                        </m:e>
                      </m:acc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⌊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   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𝑠𝑘</m:t>
                              </m:r>
                            </m:sup>
                          </m:sSubSup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⌋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:mv="urn:schemas-microsoft-com:mac:vml"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0793" y="5566277"/>
                <a:ext cx="2783391" cy="594586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3130793" y="6165722"/>
                <a:ext cx="2610202" cy="6450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𝑠𝑘</m:t>
                              </m:r>
                            </m:sup>
                          </m:sSub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sSubSup>
                                <m:sSubSupPr>
                                  <m:ctrlPr>
                                    <a:rPr lang="en-US" sz="2400" b="0" i="1" smtClean="0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𝑠𝑘</m:t>
                                  </m:r>
                                </m:sup>
                              </m:sSubSup>
                            </m:e>
                          </m:acc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:mv="urn:schemas-microsoft-com:mac:vml"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0793" y="6165722"/>
                <a:ext cx="2610202" cy="645048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25634" name="Picture 2" descr="Image result for gaussian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88" t="9036" r="7865" b="10488"/>
          <a:stretch/>
        </p:blipFill>
        <p:spPr bwMode="auto">
          <a:xfrm>
            <a:off x="5074399" y="995365"/>
            <a:ext cx="983670" cy="743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Freeform 21"/>
          <p:cNvSpPr/>
          <p:nvPr/>
        </p:nvSpPr>
        <p:spPr>
          <a:xfrm>
            <a:off x="6539345" y="6059055"/>
            <a:ext cx="508000" cy="429692"/>
          </a:xfrm>
          <a:custGeom>
            <a:avLst/>
            <a:gdLst>
              <a:gd name="connsiteX0" fmla="*/ 0 w 508000"/>
              <a:gd name="connsiteY0" fmla="*/ 424872 h 429692"/>
              <a:gd name="connsiteX1" fmla="*/ 397164 w 508000"/>
              <a:gd name="connsiteY1" fmla="*/ 369454 h 429692"/>
              <a:gd name="connsiteX2" fmla="*/ 508000 w 508000"/>
              <a:gd name="connsiteY2" fmla="*/ 0 h 429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8000" h="429692">
                <a:moveTo>
                  <a:pt x="0" y="424872"/>
                </a:moveTo>
                <a:cubicBezTo>
                  <a:pt x="156248" y="432569"/>
                  <a:pt x="312497" y="440266"/>
                  <a:pt x="397164" y="369454"/>
                </a:cubicBezTo>
                <a:cubicBezTo>
                  <a:pt x="481831" y="298642"/>
                  <a:pt x="494915" y="149321"/>
                  <a:pt x="508000" y="0"/>
                </a:cubicBezTo>
              </a:path>
            </a:pathLst>
          </a:custGeom>
          <a:noFill/>
          <a:ln w="25400">
            <a:solidFill>
              <a:schemeClr val="bg2">
                <a:lumMod val="75000"/>
              </a:schemeClr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91"/>
          <p:cNvGrpSpPr/>
          <p:nvPr/>
        </p:nvGrpSpPr>
        <p:grpSpPr>
          <a:xfrm>
            <a:off x="2421678" y="2271579"/>
            <a:ext cx="1064520" cy="522432"/>
            <a:chOff x="-229305" y="2795624"/>
            <a:chExt cx="5855293" cy="1336359"/>
          </a:xfrm>
        </p:grpSpPr>
        <p:sp>
          <p:nvSpPr>
            <p:cNvPr id="31" name="Rounded Rectangle 30"/>
            <p:cNvSpPr/>
            <p:nvPr/>
          </p:nvSpPr>
          <p:spPr bwMode="auto">
            <a:xfrm>
              <a:off x="432674" y="2872749"/>
              <a:ext cx="4216522" cy="669120"/>
            </a:xfrm>
            <a:prstGeom prst="roundRect">
              <a:avLst>
                <a:gd name="adj" fmla="val 31945"/>
              </a:avLst>
            </a:prstGeom>
            <a:solidFill>
              <a:srgbClr val="A5FF4E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dist="38100" dir="2700000">
                <a:srgbClr val="000000">
                  <a:alpha val="44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buFont typeface="Wingdings" charset="2"/>
                <a:buNone/>
                <a:defRPr/>
              </a:pPr>
              <a:endParaRPr lang="en-US">
                <a:latin typeface="Lucida Bright"/>
                <a:cs typeface="Lucida Bright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-229305" y="2795624"/>
              <a:ext cx="5855293" cy="13363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buFont typeface="Wingdings" charset="2"/>
                <a:buNone/>
                <a:defRPr/>
              </a:pPr>
              <a:r>
                <a:rPr lang="en-US" sz="1400" dirty="0" smtClean="0">
                  <a:latin typeface="Lucida Bright"/>
                  <a:cs typeface="Lucida Bright"/>
                </a:rPr>
                <a:t>Trans.</a:t>
              </a:r>
              <a:endParaRPr lang="en-US" sz="1400" dirty="0">
                <a:latin typeface="Lucida Bright"/>
                <a:cs typeface="Lucida Bright"/>
              </a:endParaRPr>
            </a:p>
          </p:txBody>
        </p:sp>
      </p:grpSp>
      <p:grpSp>
        <p:nvGrpSpPr>
          <p:cNvPr id="40" name="Group 91"/>
          <p:cNvGrpSpPr/>
          <p:nvPr/>
        </p:nvGrpSpPr>
        <p:grpSpPr>
          <a:xfrm>
            <a:off x="4547840" y="4894897"/>
            <a:ext cx="694992" cy="434485"/>
            <a:chOff x="432674" y="2872675"/>
            <a:chExt cx="8884514" cy="874233"/>
          </a:xfrm>
        </p:grpSpPr>
        <p:sp>
          <p:nvSpPr>
            <p:cNvPr id="41" name="Rounded Rectangle 40"/>
            <p:cNvSpPr/>
            <p:nvPr/>
          </p:nvSpPr>
          <p:spPr bwMode="auto">
            <a:xfrm>
              <a:off x="432674" y="2872749"/>
              <a:ext cx="8884512" cy="669120"/>
            </a:xfrm>
            <a:prstGeom prst="roundRect">
              <a:avLst>
                <a:gd name="adj" fmla="val 31945"/>
              </a:avLst>
            </a:prstGeom>
            <a:solidFill>
              <a:srgbClr val="A5FF4E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dist="38100" dir="2700000">
                <a:srgbClr val="000000">
                  <a:alpha val="44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buFont typeface="Wingdings" charset="2"/>
                <a:buNone/>
                <a:defRPr/>
              </a:pPr>
              <a:endParaRPr lang="en-US">
                <a:latin typeface="Lucida Bright"/>
                <a:cs typeface="Lucida Bright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594604" y="2872675"/>
              <a:ext cx="8722584" cy="8742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buFont typeface="Wingdings" charset="2"/>
                <a:buNone/>
                <a:defRPr/>
              </a:pPr>
              <a:r>
                <a:rPr lang="en-US" sz="1400" dirty="0" smtClean="0">
                  <a:latin typeface="Lucida Bright"/>
                  <a:cs typeface="Lucida Bright"/>
                </a:rPr>
                <a:t>Meas</a:t>
              </a:r>
              <a:r>
                <a:rPr lang="en-US" sz="800" dirty="0" smtClean="0">
                  <a:latin typeface="Lucida Bright"/>
                  <a:cs typeface="Lucida Bright"/>
                </a:rPr>
                <a:t>.</a:t>
              </a:r>
              <a:endParaRPr lang="en-US" sz="800" dirty="0">
                <a:latin typeface="Lucida Bright"/>
                <a:cs typeface="Lucida Bright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6022109" y="972505"/>
            <a:ext cx="3121891" cy="5090511"/>
            <a:chOff x="6022109" y="972505"/>
            <a:chExt cx="3121891" cy="5090511"/>
          </a:xfrm>
        </p:grpSpPr>
        <p:grpSp>
          <p:nvGrpSpPr>
            <p:cNvPr id="34" name="Group 91"/>
            <p:cNvGrpSpPr/>
            <p:nvPr/>
          </p:nvGrpSpPr>
          <p:grpSpPr>
            <a:xfrm>
              <a:off x="6289537" y="5502756"/>
              <a:ext cx="2854463" cy="560260"/>
              <a:chOff x="432674" y="2872749"/>
              <a:chExt cx="8884512" cy="669120"/>
            </a:xfrm>
          </p:grpSpPr>
          <p:sp>
            <p:nvSpPr>
              <p:cNvPr id="35" name="Rounded Rectangle 34"/>
              <p:cNvSpPr/>
              <p:nvPr/>
            </p:nvSpPr>
            <p:spPr bwMode="auto">
              <a:xfrm>
                <a:off x="432674" y="2872749"/>
                <a:ext cx="8884512" cy="669120"/>
              </a:xfrm>
              <a:prstGeom prst="roundRect">
                <a:avLst>
                  <a:gd name="adj" fmla="val 31945"/>
                </a:avLst>
              </a:prstGeom>
              <a:solidFill>
                <a:srgbClr val="FFB80D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>
                <a:outerShdw dist="38100" dir="2700000">
                  <a:srgbClr val="000000">
                    <a:alpha val="44000"/>
                  </a:srgbClr>
                </a:outerShdw>
              </a:effectLst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buFont typeface="Wingdings" charset="2"/>
                  <a:buNone/>
                  <a:defRPr/>
                </a:pPr>
                <a:endParaRPr lang="en-US">
                  <a:latin typeface="Lucida Bright"/>
                  <a:cs typeface="Lucida Bright"/>
                </a:endParaRPr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594602" y="2931625"/>
                <a:ext cx="8722584" cy="5513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buFont typeface="Wingdings" charset="2"/>
                  <a:buNone/>
                  <a:defRPr/>
                </a:pPr>
                <a:r>
                  <a:rPr lang="en-US" sz="2400" dirty="0" err="1" smtClean="0">
                    <a:latin typeface="Lucida Bright"/>
                    <a:cs typeface="Lucida Bright"/>
                  </a:rPr>
                  <a:t>Kalman</a:t>
                </a:r>
                <a:r>
                  <a:rPr lang="en-US" sz="2400" dirty="0" smtClean="0">
                    <a:latin typeface="Lucida Bright"/>
                    <a:cs typeface="Lucida Bright"/>
                  </a:rPr>
                  <a:t> Filter</a:t>
                </a:r>
                <a:endParaRPr lang="en-US" sz="2400" dirty="0">
                  <a:latin typeface="Lucida Bright"/>
                  <a:cs typeface="Lucida Bright"/>
                </a:endParaRPr>
              </a:p>
            </p:txBody>
          </p:sp>
        </p:grpSp>
        <p:sp>
          <p:nvSpPr>
            <p:cNvPr id="5" name="Freeform 4"/>
            <p:cNvSpPr/>
            <p:nvPr/>
          </p:nvSpPr>
          <p:spPr>
            <a:xfrm>
              <a:off x="6022109" y="972505"/>
              <a:ext cx="2341047" cy="4550840"/>
            </a:xfrm>
            <a:custGeom>
              <a:avLst/>
              <a:gdLst>
                <a:gd name="connsiteX0" fmla="*/ 0 w 2341047"/>
                <a:gd name="connsiteY0" fmla="*/ 348295 h 4550840"/>
                <a:gd name="connsiteX1" fmla="*/ 2216727 w 2341047"/>
                <a:gd name="connsiteY1" fmla="*/ 422186 h 4550840"/>
                <a:gd name="connsiteX2" fmla="*/ 1865746 w 2341047"/>
                <a:gd name="connsiteY2" fmla="*/ 4550840 h 4550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41047" h="4550840">
                  <a:moveTo>
                    <a:pt x="0" y="348295"/>
                  </a:moveTo>
                  <a:cubicBezTo>
                    <a:pt x="952884" y="35028"/>
                    <a:pt x="1905769" y="-278238"/>
                    <a:pt x="2216727" y="422186"/>
                  </a:cubicBezTo>
                  <a:cubicBezTo>
                    <a:pt x="2527685" y="1122610"/>
                    <a:pt x="2196715" y="2836725"/>
                    <a:pt x="1865746" y="4550840"/>
                  </a:cubicBezTo>
                </a:path>
              </a:pathLst>
            </a:custGeom>
            <a:noFill/>
            <a:ln w="25400">
              <a:solidFill>
                <a:schemeClr val="bg2">
                  <a:lumMod val="75000"/>
                </a:schemeClr>
              </a:solidFill>
              <a:tailEnd type="arrow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3045034" y="1349260"/>
                <a:ext cx="55528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400" dirty="0"/>
              </a:p>
            </p:txBody>
          </p:sp>
        </mc:Choice>
        <mc:Fallback xmlns:mv="urn:schemas-microsoft-com:mac:vml"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5034" y="1349260"/>
                <a:ext cx="555280" cy="461665"/>
              </a:xfrm>
              <a:prstGeom prst="rect">
                <a:avLst/>
              </a:prstGeom>
              <a:blipFill rotWithShape="0">
                <a:blip r:embed="rId12"/>
                <a:stretch>
                  <a:fillRect t="-3947" r="-10989"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886374" y="5250803"/>
                <a:ext cx="109401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 smtClean="0"/>
                  <a:t> known</a:t>
                </a:r>
                <a:endParaRPr lang="en-US" dirty="0"/>
              </a:p>
            </p:txBody>
          </p:sp>
        </mc:Choice>
        <mc:Fallback xmlns:mv="urn:schemas-microsoft-com:mac:vml"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374" y="5250803"/>
                <a:ext cx="1094017" cy="369332"/>
              </a:xfrm>
              <a:prstGeom prst="rect">
                <a:avLst/>
              </a:prstGeom>
              <a:blipFill rotWithShape="0">
                <a:blip r:embed="rId13"/>
                <a:stretch>
                  <a:fillRect t="-8197" r="-4444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80267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-4.07407E-6 L 0.15677 0.62755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30" y="31366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37" grpId="0" animBg="1"/>
      <p:bldP spid="22" grpId="0" animBg="1"/>
      <p:bldP spid="19" grpId="0" animBg="1"/>
      <p:bldP spid="19" grpId="1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2" descr="Image result for gaussian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88" t="9036" r="7865" b="10488"/>
          <a:stretch/>
        </p:blipFill>
        <p:spPr bwMode="auto">
          <a:xfrm>
            <a:off x="5566234" y="6111856"/>
            <a:ext cx="983670" cy="743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572A2A7-F496-4C1D-903A-5CBAC5D3243C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/>
              <p:cNvSpPr/>
              <p:nvPr/>
            </p:nvSpPr>
            <p:spPr>
              <a:xfrm>
                <a:off x="3435178" y="1968844"/>
                <a:ext cx="1738184" cy="171347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solidFill>
                      <a:schemeClr val="tx1"/>
                    </a:solidFill>
                  </a:rPr>
                  <a:t>Pitch, Roll, Yaw</a:t>
                </a: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]</a:t>
                </a:r>
              </a:p>
            </p:txBody>
          </p:sp>
        </mc:Choice>
        <mc:Fallback xmlns:mv="urn:schemas-microsoft-com:mac:vml" xmlns="">
          <p:sp>
            <p:nvSpPr>
              <p:cNvPr id="7" name="Oval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5178" y="1968844"/>
                <a:ext cx="1738184" cy="1713470"/>
              </a:xfrm>
              <a:prstGeom prst="ellipse">
                <a:avLst/>
              </a:prstGeom>
              <a:blipFill rotWithShape="0">
                <a:blip r:embed="rId4"/>
                <a:stretch>
                  <a:fillRect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Oval 7"/>
              <p:cNvSpPr/>
              <p:nvPr/>
            </p:nvSpPr>
            <p:spPr>
              <a:xfrm>
                <a:off x="564291" y="1968844"/>
                <a:ext cx="1738184" cy="171347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solidFill>
                      <a:schemeClr val="tx1"/>
                    </a:solidFill>
                  </a:rPr>
                  <a:t>Pitch, Roll, Yaw</a:t>
                </a:r>
              </a:p>
              <a:p>
                <a:pPr algn="ctr"/>
                <a:r>
                  <a:rPr lang="en-US" dirty="0" smtClean="0">
                    <a:solidFill>
                      <a:schemeClr val="tx1"/>
                    </a:solidFill>
                  </a:rPr>
                  <a:t>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 smtClean="0">
                    <a:solidFill>
                      <a:schemeClr val="tx1"/>
                    </a:solidFill>
                  </a:rPr>
                  <a:t>]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:mv="urn:schemas-microsoft-com:mac:vml" xmlns="">
          <p:sp>
            <p:nvSpPr>
              <p:cNvPr id="8" name="Oval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291" y="1968844"/>
                <a:ext cx="1738184" cy="1713470"/>
              </a:xfrm>
              <a:prstGeom prst="ellipse">
                <a:avLst/>
              </a:prstGeom>
              <a:blipFill rotWithShape="0">
                <a:blip r:embed="rId5"/>
                <a:stretch>
                  <a:fillRect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/>
              <p:cNvSpPr/>
              <p:nvPr/>
            </p:nvSpPr>
            <p:spPr>
              <a:xfrm>
                <a:off x="6306065" y="1968844"/>
                <a:ext cx="1738184" cy="171347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solidFill>
                      <a:schemeClr val="tx1"/>
                    </a:solidFill>
                  </a:rPr>
                  <a:t>Pitch, Roll, Yaw</a:t>
                </a: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]</a:t>
                </a:r>
              </a:p>
            </p:txBody>
          </p:sp>
        </mc:Choice>
        <mc:Fallback xmlns:mv="urn:schemas-microsoft-com:mac:vml" xmlns="">
          <p:sp>
            <p:nvSpPr>
              <p:cNvPr id="9" name="Oval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6065" y="1968844"/>
                <a:ext cx="1738184" cy="1713470"/>
              </a:xfrm>
              <a:prstGeom prst="ellipse">
                <a:avLst/>
              </a:prstGeom>
              <a:blipFill rotWithShape="0">
                <a:blip r:embed="rId6"/>
                <a:stretch>
                  <a:fillRect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Group 17"/>
          <p:cNvGrpSpPr/>
          <p:nvPr/>
        </p:nvGrpSpPr>
        <p:grpSpPr>
          <a:xfrm>
            <a:off x="1433383" y="3682314"/>
            <a:ext cx="5737654" cy="1944191"/>
            <a:chOff x="1433383" y="3682314"/>
            <a:chExt cx="5737654" cy="1944191"/>
          </a:xfrm>
        </p:grpSpPr>
        <p:grpSp>
          <p:nvGrpSpPr>
            <p:cNvPr id="17" name="Group 16"/>
            <p:cNvGrpSpPr/>
            <p:nvPr/>
          </p:nvGrpSpPr>
          <p:grpSpPr>
            <a:xfrm>
              <a:off x="1433383" y="3682314"/>
              <a:ext cx="5737654" cy="1392194"/>
              <a:chOff x="1433383" y="3682314"/>
              <a:chExt cx="5737654" cy="1392194"/>
            </a:xfrm>
          </p:grpSpPr>
          <p:cxnSp>
            <p:nvCxnSpPr>
              <p:cNvPr id="10" name="Straight Arrow Connector 9"/>
              <p:cNvCxnSpPr>
                <a:stCxn id="8" idx="4"/>
              </p:cNvCxnSpPr>
              <p:nvPr/>
            </p:nvCxnSpPr>
            <p:spPr>
              <a:xfrm>
                <a:off x="1433383" y="3682314"/>
                <a:ext cx="0" cy="139219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Arrow Connector 10"/>
              <p:cNvCxnSpPr/>
              <p:nvPr/>
            </p:nvCxnSpPr>
            <p:spPr>
              <a:xfrm>
                <a:off x="4304270" y="3682314"/>
                <a:ext cx="0" cy="139219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Arrow Connector 11"/>
              <p:cNvCxnSpPr/>
              <p:nvPr/>
            </p:nvCxnSpPr>
            <p:spPr>
              <a:xfrm>
                <a:off x="7171037" y="3682314"/>
                <a:ext cx="0" cy="139219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/>
                <p:cNvSpPr txBox="1"/>
                <p:nvPr/>
              </p:nvSpPr>
              <p:spPr>
                <a:xfrm>
                  <a:off x="3324820" y="5093410"/>
                  <a:ext cx="2386359" cy="53309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400" i="1" smtClean="0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𝑠𝑘</m:t>
                            </m:r>
                          </m:sup>
                        </m:sSub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sz="2400" b="0" i="1" smtClean="0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𝑠𝑘</m:t>
                            </m:r>
                          </m:sup>
                        </m:sSub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:mv="urn:schemas-microsoft-com:mac:vml" xmlns="">
            <p:sp>
              <p:nvSpPr>
                <p:cNvPr id="15" name="TextBox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24820" y="5093410"/>
                  <a:ext cx="2386359" cy="533095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3" name="Freeform 12"/>
          <p:cNvSpPr/>
          <p:nvPr/>
        </p:nvSpPr>
        <p:spPr>
          <a:xfrm>
            <a:off x="2108886" y="1746374"/>
            <a:ext cx="1507525" cy="543745"/>
          </a:xfrm>
          <a:custGeom>
            <a:avLst/>
            <a:gdLst>
              <a:gd name="connsiteX0" fmla="*/ 0 w 1507525"/>
              <a:gd name="connsiteY0" fmla="*/ 519031 h 543745"/>
              <a:gd name="connsiteX1" fmla="*/ 799071 w 1507525"/>
              <a:gd name="connsiteY1" fmla="*/ 48 h 543745"/>
              <a:gd name="connsiteX2" fmla="*/ 1507525 w 1507525"/>
              <a:gd name="connsiteY2" fmla="*/ 543745 h 543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07525" h="543745">
                <a:moveTo>
                  <a:pt x="0" y="519031"/>
                </a:moveTo>
                <a:cubicBezTo>
                  <a:pt x="273908" y="257480"/>
                  <a:pt x="547817" y="-4071"/>
                  <a:pt x="799071" y="48"/>
                </a:cubicBezTo>
                <a:cubicBezTo>
                  <a:pt x="1050325" y="4167"/>
                  <a:pt x="1278925" y="273956"/>
                  <a:pt x="1507525" y="543745"/>
                </a:cubicBezTo>
              </a:path>
            </a:pathLst>
          </a:custGeom>
          <a:noFill/>
          <a:ln w="25400">
            <a:solidFill>
              <a:schemeClr val="tx1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/>
          <p:cNvSpPr/>
          <p:nvPr/>
        </p:nvSpPr>
        <p:spPr>
          <a:xfrm>
            <a:off x="4985951" y="1748354"/>
            <a:ext cx="1507525" cy="543745"/>
          </a:xfrm>
          <a:custGeom>
            <a:avLst/>
            <a:gdLst>
              <a:gd name="connsiteX0" fmla="*/ 0 w 1507525"/>
              <a:gd name="connsiteY0" fmla="*/ 519031 h 543745"/>
              <a:gd name="connsiteX1" fmla="*/ 799071 w 1507525"/>
              <a:gd name="connsiteY1" fmla="*/ 48 h 543745"/>
              <a:gd name="connsiteX2" fmla="*/ 1507525 w 1507525"/>
              <a:gd name="connsiteY2" fmla="*/ 543745 h 543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07525" h="543745">
                <a:moveTo>
                  <a:pt x="0" y="519031"/>
                </a:moveTo>
                <a:cubicBezTo>
                  <a:pt x="273908" y="257480"/>
                  <a:pt x="547817" y="-4071"/>
                  <a:pt x="799071" y="48"/>
                </a:cubicBezTo>
                <a:cubicBezTo>
                  <a:pt x="1050325" y="4167"/>
                  <a:pt x="1278925" y="273956"/>
                  <a:pt x="1507525" y="543745"/>
                </a:cubicBezTo>
              </a:path>
            </a:pathLst>
          </a:custGeom>
          <a:noFill/>
          <a:ln w="25400">
            <a:solidFill>
              <a:schemeClr val="tx1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2591449" y="1838271"/>
                <a:ext cx="60465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dirty="0" smtClean="0">
                          <a:latin typeface="Cambria Math" panose="02040503050406030204" pitchFamily="18" charset="0"/>
                        </a:rPr>
                        <m:t>Δq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:mv="urn:schemas-microsoft-com:mac:vml"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1449" y="1838271"/>
                <a:ext cx="604653" cy="461665"/>
              </a:xfrm>
              <a:prstGeom prst="rect">
                <a:avLst/>
              </a:prstGeom>
              <a:blipFill rotWithShape="0">
                <a:blip r:embed="rId8"/>
                <a:stretch>
                  <a:fillRect l="-2020" r="-2020" b="-17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itle 1"/>
          <p:cNvSpPr txBox="1">
            <a:spLocks/>
          </p:cNvSpPr>
          <p:nvPr/>
        </p:nvSpPr>
        <p:spPr>
          <a:xfrm>
            <a:off x="564291" y="43663"/>
            <a:ext cx="8229600" cy="868362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Lucida Bright"/>
                <a:ea typeface="+mj-ea"/>
                <a:cs typeface="Lucida Bright"/>
              </a:defRPr>
            </a:lvl1pPr>
          </a:lstStyle>
          <a:p>
            <a:r>
              <a:rPr lang="en-US" sz="3000" dirty="0"/>
              <a:t>Highly Aggressive Flights: Cycle Slips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3045034" y="1343455"/>
                <a:ext cx="203196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400" b="0" i="1" dirty="0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dirty="0" smtClean="0">
                                  <a:latin typeface="Cambria Math" panose="02040503050406030204" pitchFamily="18" charset="0"/>
                                </a:rPr>
                                <m:t>q</m:t>
                              </m:r>
                            </m:e>
                            <m:sub>
                              <m:r>
                                <a:rPr lang="en-US" sz="2400" b="0" i="0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1+</m:t>
                      </m:r>
                      <m:r>
                        <m:rPr>
                          <m:sty m:val="p"/>
                        </m:rPr>
                        <a:rPr lang="en-US" sz="2400" b="0" i="0" dirty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:mv="urn:schemas-microsoft-com:mac:vml"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5034" y="1343455"/>
                <a:ext cx="2031967" cy="461665"/>
              </a:xfrm>
              <a:prstGeom prst="rect">
                <a:avLst/>
              </a:prstGeom>
              <a:blipFill rotWithShape="0">
                <a:blip r:embed="rId9"/>
                <a:stretch>
                  <a:fillRect t="-3947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3130793" y="6165722"/>
                <a:ext cx="2610202" cy="6450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𝑠𝑘</m:t>
                              </m:r>
                            </m:sup>
                          </m:sSub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sSubSup>
                                <m:sSubSupPr>
                                  <m:ctrlPr>
                                    <a:rPr lang="en-US" sz="2400" b="0" i="1" smtClean="0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𝑠𝑘</m:t>
                                  </m:r>
                                </m:sup>
                              </m:sSubSup>
                            </m:e>
                          </m:acc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:mv="urn:schemas-microsoft-com:mac:vml"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0793" y="6165722"/>
                <a:ext cx="2610202" cy="645048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25634" name="Picture 2" descr="Image result for gaussian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88" t="9036" r="7865" b="10488"/>
          <a:stretch/>
        </p:blipFill>
        <p:spPr bwMode="auto">
          <a:xfrm>
            <a:off x="5074399" y="995365"/>
            <a:ext cx="983670" cy="743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Freeform 21"/>
          <p:cNvSpPr/>
          <p:nvPr/>
        </p:nvSpPr>
        <p:spPr>
          <a:xfrm>
            <a:off x="6539345" y="6059055"/>
            <a:ext cx="508000" cy="429692"/>
          </a:xfrm>
          <a:custGeom>
            <a:avLst/>
            <a:gdLst>
              <a:gd name="connsiteX0" fmla="*/ 0 w 508000"/>
              <a:gd name="connsiteY0" fmla="*/ 424872 h 429692"/>
              <a:gd name="connsiteX1" fmla="*/ 397164 w 508000"/>
              <a:gd name="connsiteY1" fmla="*/ 369454 h 429692"/>
              <a:gd name="connsiteX2" fmla="*/ 508000 w 508000"/>
              <a:gd name="connsiteY2" fmla="*/ 0 h 429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8000" h="429692">
                <a:moveTo>
                  <a:pt x="0" y="424872"/>
                </a:moveTo>
                <a:cubicBezTo>
                  <a:pt x="156248" y="432569"/>
                  <a:pt x="312497" y="440266"/>
                  <a:pt x="397164" y="369454"/>
                </a:cubicBezTo>
                <a:cubicBezTo>
                  <a:pt x="481831" y="298642"/>
                  <a:pt x="494915" y="149321"/>
                  <a:pt x="508000" y="0"/>
                </a:cubicBezTo>
              </a:path>
            </a:pathLst>
          </a:custGeom>
          <a:noFill/>
          <a:ln w="25400">
            <a:solidFill>
              <a:schemeClr val="bg2">
                <a:lumMod val="75000"/>
              </a:schemeClr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91"/>
          <p:cNvGrpSpPr/>
          <p:nvPr/>
        </p:nvGrpSpPr>
        <p:grpSpPr>
          <a:xfrm>
            <a:off x="2421678" y="2271579"/>
            <a:ext cx="1064520" cy="522432"/>
            <a:chOff x="-229305" y="2795624"/>
            <a:chExt cx="5855293" cy="1336359"/>
          </a:xfrm>
        </p:grpSpPr>
        <p:sp>
          <p:nvSpPr>
            <p:cNvPr id="31" name="Rounded Rectangle 30"/>
            <p:cNvSpPr/>
            <p:nvPr/>
          </p:nvSpPr>
          <p:spPr bwMode="auto">
            <a:xfrm>
              <a:off x="432674" y="2872749"/>
              <a:ext cx="4216522" cy="669120"/>
            </a:xfrm>
            <a:prstGeom prst="roundRect">
              <a:avLst>
                <a:gd name="adj" fmla="val 31945"/>
              </a:avLst>
            </a:prstGeom>
            <a:solidFill>
              <a:srgbClr val="A5FF4E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dist="38100" dir="2700000">
                <a:srgbClr val="000000">
                  <a:alpha val="44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buFont typeface="Wingdings" charset="2"/>
                <a:buNone/>
                <a:defRPr/>
              </a:pPr>
              <a:endParaRPr lang="en-US">
                <a:latin typeface="Lucida Bright"/>
                <a:cs typeface="Lucida Bright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-229305" y="2795624"/>
              <a:ext cx="5855293" cy="13363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buFont typeface="Wingdings" charset="2"/>
                <a:buNone/>
                <a:defRPr/>
              </a:pPr>
              <a:r>
                <a:rPr lang="en-US" sz="1400" dirty="0" smtClean="0">
                  <a:latin typeface="Lucida Bright"/>
                  <a:cs typeface="Lucida Bright"/>
                </a:rPr>
                <a:t>Trans.</a:t>
              </a:r>
              <a:endParaRPr lang="en-US" sz="1400" dirty="0">
                <a:latin typeface="Lucida Bright"/>
                <a:cs typeface="Lucida Bright"/>
              </a:endParaRP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3735872" y="1350310"/>
            <a:ext cx="45720" cy="569359"/>
            <a:chOff x="687858" y="1498891"/>
            <a:chExt cx="45720" cy="569359"/>
          </a:xfrm>
        </p:grpSpPr>
        <p:sp>
          <p:nvSpPr>
            <p:cNvPr id="44" name="Rectangle 43"/>
            <p:cNvSpPr/>
            <p:nvPr/>
          </p:nvSpPr>
          <p:spPr>
            <a:xfrm>
              <a:off x="687858" y="1505051"/>
              <a:ext cx="45719" cy="563199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scene3d>
              <a:camera prst="orthographicFront">
                <a:rot lat="0" lon="0" rev="8100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687859" y="1498891"/>
              <a:ext cx="45719" cy="563199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scene3d>
              <a:camera prst="orthographicFront">
                <a:rot lat="0" lon="0" rev="2700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4012691" y="5672474"/>
            <a:ext cx="45720" cy="569359"/>
            <a:chOff x="687858" y="1498891"/>
            <a:chExt cx="45720" cy="569359"/>
          </a:xfrm>
        </p:grpSpPr>
        <p:sp>
          <p:nvSpPr>
            <p:cNvPr id="47" name="Rectangle 46"/>
            <p:cNvSpPr/>
            <p:nvPr/>
          </p:nvSpPr>
          <p:spPr>
            <a:xfrm>
              <a:off x="687858" y="1505051"/>
              <a:ext cx="45719" cy="563199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scene3d>
              <a:camera prst="orthographicFront">
                <a:rot lat="0" lon="0" rev="8100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687859" y="1498891"/>
              <a:ext cx="45719" cy="563199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scene3d>
              <a:camera prst="orthographicFront">
                <a:rot lat="0" lon="0" rev="2700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5954155" y="6167530"/>
            <a:ext cx="45720" cy="569359"/>
            <a:chOff x="687858" y="1498891"/>
            <a:chExt cx="45720" cy="569359"/>
          </a:xfrm>
        </p:grpSpPr>
        <p:sp>
          <p:nvSpPr>
            <p:cNvPr id="50" name="Rectangle 49"/>
            <p:cNvSpPr/>
            <p:nvPr/>
          </p:nvSpPr>
          <p:spPr>
            <a:xfrm>
              <a:off x="687858" y="1505051"/>
              <a:ext cx="45719" cy="563199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scene3d>
              <a:camera prst="orthographicFront">
                <a:rot lat="0" lon="0" rev="8100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687859" y="1498891"/>
              <a:ext cx="45719" cy="563199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scene3d>
              <a:camera prst="orthographicFront">
                <a:rot lat="0" lon="0" rev="2700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4258550" y="2509331"/>
            <a:ext cx="45720" cy="569359"/>
            <a:chOff x="687858" y="1498891"/>
            <a:chExt cx="45720" cy="569359"/>
          </a:xfrm>
        </p:grpSpPr>
        <p:sp>
          <p:nvSpPr>
            <p:cNvPr id="53" name="Rectangle 52"/>
            <p:cNvSpPr/>
            <p:nvPr/>
          </p:nvSpPr>
          <p:spPr>
            <a:xfrm>
              <a:off x="687858" y="1505051"/>
              <a:ext cx="45719" cy="563199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scene3d>
              <a:camera prst="orthographicFront">
                <a:rot lat="0" lon="0" rev="8100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687859" y="1498891"/>
              <a:ext cx="45719" cy="563199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scene3d>
              <a:camera prst="orthographicFront">
                <a:rot lat="0" lon="0" rev="2700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7126958" y="2484761"/>
            <a:ext cx="45720" cy="569359"/>
            <a:chOff x="687858" y="1498891"/>
            <a:chExt cx="45720" cy="569359"/>
          </a:xfrm>
        </p:grpSpPr>
        <p:sp>
          <p:nvSpPr>
            <p:cNvPr id="56" name="Rectangle 55"/>
            <p:cNvSpPr/>
            <p:nvPr/>
          </p:nvSpPr>
          <p:spPr>
            <a:xfrm>
              <a:off x="687858" y="1505051"/>
              <a:ext cx="45719" cy="563199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scene3d>
              <a:camera prst="orthographicFront">
                <a:rot lat="0" lon="0" rev="8100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/>
            <p:cNvSpPr/>
            <p:nvPr/>
          </p:nvSpPr>
          <p:spPr>
            <a:xfrm>
              <a:off x="687859" y="1498891"/>
              <a:ext cx="45719" cy="563199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scene3d>
              <a:camera prst="orthographicFront">
                <a:rot lat="0" lon="0" rev="2700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6022109" y="972505"/>
            <a:ext cx="3121891" cy="5090511"/>
            <a:chOff x="6022109" y="972505"/>
            <a:chExt cx="3121891" cy="5090511"/>
          </a:xfrm>
        </p:grpSpPr>
        <p:grpSp>
          <p:nvGrpSpPr>
            <p:cNvPr id="61" name="Group 91"/>
            <p:cNvGrpSpPr/>
            <p:nvPr/>
          </p:nvGrpSpPr>
          <p:grpSpPr>
            <a:xfrm>
              <a:off x="6289537" y="5502756"/>
              <a:ext cx="2854463" cy="560260"/>
              <a:chOff x="432674" y="2872749"/>
              <a:chExt cx="8884512" cy="669120"/>
            </a:xfrm>
          </p:grpSpPr>
          <p:sp>
            <p:nvSpPr>
              <p:cNvPr id="63" name="Rounded Rectangle 62"/>
              <p:cNvSpPr/>
              <p:nvPr/>
            </p:nvSpPr>
            <p:spPr bwMode="auto">
              <a:xfrm>
                <a:off x="432674" y="2872749"/>
                <a:ext cx="8884512" cy="669120"/>
              </a:xfrm>
              <a:prstGeom prst="roundRect">
                <a:avLst>
                  <a:gd name="adj" fmla="val 31945"/>
                </a:avLst>
              </a:prstGeom>
              <a:solidFill>
                <a:srgbClr val="FFB80D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>
                <a:outerShdw dist="38100" dir="2700000">
                  <a:srgbClr val="000000">
                    <a:alpha val="44000"/>
                  </a:srgbClr>
                </a:outerShdw>
              </a:effectLst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buFont typeface="Wingdings" charset="2"/>
                  <a:buNone/>
                  <a:defRPr/>
                </a:pPr>
                <a:endParaRPr lang="en-US">
                  <a:latin typeface="Lucida Bright"/>
                  <a:cs typeface="Lucida Bright"/>
                </a:endParaRPr>
              </a:p>
            </p:txBody>
          </p:sp>
          <p:sp>
            <p:nvSpPr>
              <p:cNvPr id="64" name="TextBox 63"/>
              <p:cNvSpPr txBox="1"/>
              <p:nvPr/>
            </p:nvSpPr>
            <p:spPr>
              <a:xfrm>
                <a:off x="594602" y="2931625"/>
                <a:ext cx="8722584" cy="5513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buFont typeface="Wingdings" charset="2"/>
                  <a:buNone/>
                  <a:defRPr/>
                </a:pPr>
                <a:r>
                  <a:rPr lang="en-US" sz="2400" dirty="0" err="1" smtClean="0">
                    <a:latin typeface="Lucida Bright"/>
                    <a:cs typeface="Lucida Bright"/>
                  </a:rPr>
                  <a:t>Kalman</a:t>
                </a:r>
                <a:r>
                  <a:rPr lang="en-US" sz="2400" dirty="0" smtClean="0">
                    <a:latin typeface="Lucida Bright"/>
                    <a:cs typeface="Lucida Bright"/>
                  </a:rPr>
                  <a:t> Filter</a:t>
                </a:r>
                <a:endParaRPr lang="en-US" sz="2400" dirty="0">
                  <a:latin typeface="Lucida Bright"/>
                  <a:cs typeface="Lucida Bright"/>
                </a:endParaRPr>
              </a:p>
            </p:txBody>
          </p:sp>
        </p:grpSp>
        <p:sp>
          <p:nvSpPr>
            <p:cNvPr id="62" name="Freeform 61"/>
            <p:cNvSpPr/>
            <p:nvPr/>
          </p:nvSpPr>
          <p:spPr>
            <a:xfrm>
              <a:off x="6022109" y="972505"/>
              <a:ext cx="2341047" cy="4550840"/>
            </a:xfrm>
            <a:custGeom>
              <a:avLst/>
              <a:gdLst>
                <a:gd name="connsiteX0" fmla="*/ 0 w 2341047"/>
                <a:gd name="connsiteY0" fmla="*/ 348295 h 4550840"/>
                <a:gd name="connsiteX1" fmla="*/ 2216727 w 2341047"/>
                <a:gd name="connsiteY1" fmla="*/ 422186 h 4550840"/>
                <a:gd name="connsiteX2" fmla="*/ 1865746 w 2341047"/>
                <a:gd name="connsiteY2" fmla="*/ 4550840 h 4550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41047" h="4550840">
                  <a:moveTo>
                    <a:pt x="0" y="348295"/>
                  </a:moveTo>
                  <a:cubicBezTo>
                    <a:pt x="952884" y="35028"/>
                    <a:pt x="1905769" y="-278238"/>
                    <a:pt x="2216727" y="422186"/>
                  </a:cubicBezTo>
                  <a:cubicBezTo>
                    <a:pt x="2527685" y="1122610"/>
                    <a:pt x="2196715" y="2836725"/>
                    <a:pt x="1865746" y="4550840"/>
                  </a:cubicBezTo>
                </a:path>
              </a:pathLst>
            </a:custGeom>
            <a:noFill/>
            <a:ln w="25400">
              <a:solidFill>
                <a:schemeClr val="bg2">
                  <a:lumMod val="75000"/>
                </a:schemeClr>
              </a:solidFill>
              <a:tailEnd type="arrow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9" name="TextBox 58"/>
          <p:cNvSpPr txBox="1"/>
          <p:nvPr/>
        </p:nvSpPr>
        <p:spPr>
          <a:xfrm>
            <a:off x="2498914" y="2576999"/>
            <a:ext cx="900717" cy="738664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100" dirty="0" smtClean="0">
                <a:latin typeface="Lucida Bright" panose="02040602050505020304" pitchFamily="18" charset="0"/>
              </a:rPr>
              <a:t>Cycle Slips</a:t>
            </a:r>
            <a:endParaRPr lang="en-US" sz="2100" dirty="0">
              <a:latin typeface="Lucida Bright" panose="02040602050505020304" pitchFamily="18" charset="0"/>
            </a:endParaRPr>
          </a:p>
        </p:txBody>
      </p:sp>
      <p:grpSp>
        <p:nvGrpSpPr>
          <p:cNvPr id="65" name="Group 64"/>
          <p:cNvGrpSpPr/>
          <p:nvPr/>
        </p:nvGrpSpPr>
        <p:grpSpPr>
          <a:xfrm>
            <a:off x="5552016" y="1044520"/>
            <a:ext cx="45720" cy="569359"/>
            <a:chOff x="687858" y="1498891"/>
            <a:chExt cx="45720" cy="569359"/>
          </a:xfrm>
        </p:grpSpPr>
        <p:sp>
          <p:nvSpPr>
            <p:cNvPr id="66" name="Rectangle 65"/>
            <p:cNvSpPr/>
            <p:nvPr/>
          </p:nvSpPr>
          <p:spPr>
            <a:xfrm>
              <a:off x="687858" y="1505051"/>
              <a:ext cx="45719" cy="563199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scene3d>
              <a:camera prst="orthographicFront">
                <a:rot lat="0" lon="0" rev="8100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/>
            <p:cNvSpPr/>
            <p:nvPr/>
          </p:nvSpPr>
          <p:spPr>
            <a:xfrm>
              <a:off x="687859" y="1498891"/>
              <a:ext cx="45719" cy="563199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scene3d>
              <a:camera prst="orthographicFront">
                <a:rot lat="0" lon="0" rev="2700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8" name="Rounded Rectangle 57"/>
          <p:cNvSpPr/>
          <p:nvPr/>
        </p:nvSpPr>
        <p:spPr bwMode="auto">
          <a:xfrm>
            <a:off x="6289536" y="5335602"/>
            <a:ext cx="2854463" cy="894566"/>
          </a:xfrm>
          <a:prstGeom prst="roundRect">
            <a:avLst>
              <a:gd name="adj" fmla="val 31945"/>
            </a:avLst>
          </a:prstGeom>
          <a:solidFill>
            <a:srgbClr val="FFB80D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dist="38100" dir="2700000">
              <a:srgbClr val="000000">
                <a:alpha val="44000"/>
              </a:srgbClr>
            </a:outerShdw>
          </a:effectLst>
        </p:spPr>
        <p:txBody>
          <a:bodyPr>
            <a:prstTxWarp prst="textNoShape">
              <a:avLst/>
            </a:prstTxWarp>
          </a:bodyPr>
          <a:lstStyle/>
          <a:p>
            <a:pPr algn="ctr">
              <a:buFont typeface="Wingdings" charset="2"/>
              <a:buNone/>
              <a:defRPr/>
            </a:pPr>
            <a:r>
              <a:rPr lang="en-US" sz="2400" dirty="0" err="1" smtClean="0">
                <a:latin typeface="Lucida Bright"/>
                <a:cs typeface="Lucida Bright"/>
              </a:rPr>
              <a:t>Kalman</a:t>
            </a:r>
            <a:r>
              <a:rPr lang="en-US" sz="2400" dirty="0" smtClean="0">
                <a:latin typeface="Lucida Bright"/>
                <a:cs typeface="Lucida Bright"/>
              </a:rPr>
              <a:t> filter derailed</a:t>
            </a:r>
            <a:endParaRPr lang="en-US" sz="2400" dirty="0">
              <a:latin typeface="Lucida Bright"/>
              <a:cs typeface="Lucida Bright"/>
            </a:endParaRPr>
          </a:p>
        </p:txBody>
      </p:sp>
      <p:grpSp>
        <p:nvGrpSpPr>
          <p:cNvPr id="68" name="Group 91"/>
          <p:cNvGrpSpPr/>
          <p:nvPr/>
        </p:nvGrpSpPr>
        <p:grpSpPr>
          <a:xfrm>
            <a:off x="4547840" y="4894897"/>
            <a:ext cx="694992" cy="434485"/>
            <a:chOff x="432674" y="2872675"/>
            <a:chExt cx="8884514" cy="874233"/>
          </a:xfrm>
        </p:grpSpPr>
        <p:sp>
          <p:nvSpPr>
            <p:cNvPr id="69" name="Rounded Rectangle 68"/>
            <p:cNvSpPr/>
            <p:nvPr/>
          </p:nvSpPr>
          <p:spPr bwMode="auto">
            <a:xfrm>
              <a:off x="432674" y="2872749"/>
              <a:ext cx="8884512" cy="669120"/>
            </a:xfrm>
            <a:prstGeom prst="roundRect">
              <a:avLst>
                <a:gd name="adj" fmla="val 31945"/>
              </a:avLst>
            </a:prstGeom>
            <a:solidFill>
              <a:srgbClr val="A5FF4E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dist="38100" dir="2700000">
                <a:srgbClr val="000000">
                  <a:alpha val="44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buFont typeface="Wingdings" charset="2"/>
                <a:buNone/>
                <a:defRPr/>
              </a:pPr>
              <a:endParaRPr lang="en-US">
                <a:latin typeface="Lucida Bright"/>
                <a:cs typeface="Lucida Bright"/>
              </a:endParaRP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594604" y="2872675"/>
              <a:ext cx="8722584" cy="8742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buFont typeface="Wingdings" charset="2"/>
                <a:buNone/>
                <a:defRPr/>
              </a:pPr>
              <a:r>
                <a:rPr lang="en-US" sz="1400" dirty="0" smtClean="0">
                  <a:latin typeface="Lucida Bright"/>
                  <a:cs typeface="Lucida Bright"/>
                </a:rPr>
                <a:t>Meas</a:t>
              </a:r>
              <a:r>
                <a:rPr lang="en-US" sz="800" dirty="0" smtClean="0">
                  <a:latin typeface="Lucida Bright"/>
                  <a:cs typeface="Lucida Bright"/>
                </a:rPr>
                <a:t>.</a:t>
              </a:r>
              <a:endParaRPr lang="en-US" sz="800" dirty="0">
                <a:latin typeface="Lucida Bright"/>
                <a:cs typeface="Lucida Bright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/>
              <p:cNvSpPr txBox="1"/>
              <p:nvPr/>
            </p:nvSpPr>
            <p:spPr>
              <a:xfrm>
                <a:off x="886374" y="5250803"/>
                <a:ext cx="109401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 smtClean="0"/>
                  <a:t> known</a:t>
                </a:r>
                <a:endParaRPr lang="en-US" dirty="0"/>
              </a:p>
            </p:txBody>
          </p:sp>
        </mc:Choice>
        <mc:Fallback xmlns:mv="urn:schemas-microsoft-com:mac:vml" xmlns="">
          <p:sp>
            <p:nvSpPr>
              <p:cNvPr id="72" name="TextBox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374" y="5250803"/>
                <a:ext cx="1094017" cy="369332"/>
              </a:xfrm>
              <a:prstGeom prst="rect">
                <a:avLst/>
              </a:prstGeom>
              <a:blipFill rotWithShape="0">
                <a:blip r:embed="rId11"/>
                <a:stretch>
                  <a:fillRect t="-8197" r="-4444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/>
              <p:cNvSpPr txBox="1"/>
              <p:nvPr/>
            </p:nvSpPr>
            <p:spPr>
              <a:xfrm>
                <a:off x="3130793" y="5566277"/>
                <a:ext cx="2783391" cy="5945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accPr>
                        <m:e>
                          <m:sSubSup>
                            <m:sSubSup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𝑠𝑘</m:t>
                              </m:r>
                            </m:sup>
                          </m:sSubSup>
                        </m:e>
                      </m:acc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⌊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   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𝑠𝑘</m:t>
                              </m:r>
                            </m:sup>
                          </m:sSubSup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⌋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:mv="urn:schemas-microsoft-com:mac:vml" xmlns="">
          <p:sp>
            <p:nvSpPr>
              <p:cNvPr id="73" name="TextBox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0793" y="5566277"/>
                <a:ext cx="2783391" cy="594586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/>
              <p:cNvSpPr txBox="1"/>
              <p:nvPr/>
            </p:nvSpPr>
            <p:spPr>
              <a:xfrm>
                <a:off x="4466167" y="5650191"/>
                <a:ext cx="57355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400" dirty="0"/>
              </a:p>
            </p:txBody>
          </p:sp>
        </mc:Choice>
        <mc:Fallback xmlns:mv="urn:schemas-microsoft-com:mac:vml" xmlns="">
          <p:sp>
            <p:nvSpPr>
              <p:cNvPr id="74" name="TextBox 7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6167" y="5650191"/>
                <a:ext cx="573555" cy="461665"/>
              </a:xfrm>
              <a:prstGeom prst="rect">
                <a:avLst/>
              </a:prstGeom>
              <a:blipFill rotWithShape="0">
                <a:blip r:embed="rId13"/>
                <a:stretch>
                  <a:fillRect t="-3947" r="-12766"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TextBox 74"/>
          <p:cNvSpPr txBox="1"/>
          <p:nvPr/>
        </p:nvSpPr>
        <p:spPr>
          <a:xfrm>
            <a:off x="623891" y="3653809"/>
            <a:ext cx="1738185" cy="461665"/>
          </a:xfrm>
          <a:prstGeom prst="rect">
            <a:avLst/>
          </a:prstGeom>
          <a:solidFill>
            <a:srgbClr val="CDFF91"/>
          </a:solidFill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Static Drone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084143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58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kf_divergence.pdf - Adobe Acrobat Reader DC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1" t="15324" r="19091" b="1158"/>
          <a:stretch/>
        </p:blipFill>
        <p:spPr>
          <a:xfrm>
            <a:off x="253765" y="2163317"/>
            <a:ext cx="4364788" cy="2520524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572A2A7-F496-4C1D-903A-5CBAC5D3243C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762000" y="509865"/>
            <a:ext cx="8229600" cy="868362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Lucida Bright"/>
                <a:ea typeface="+mj-ea"/>
                <a:cs typeface="Lucida Bright"/>
              </a:defRPr>
            </a:lvl1pPr>
          </a:lstStyle>
          <a:p>
            <a:r>
              <a:rPr lang="en-US" sz="3000" dirty="0"/>
              <a:t>Divergence due to </a:t>
            </a:r>
            <a:r>
              <a:rPr lang="en-US" sz="3000" dirty="0" smtClean="0"/>
              <a:t>cycle slips</a:t>
            </a:r>
            <a:endParaRPr lang="en-US" sz="3000" dirty="0"/>
          </a:p>
        </p:txBody>
      </p:sp>
      <p:pic>
        <p:nvPicPr>
          <p:cNvPr id="5" name="Picture 4" descr="Screen Clippi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1" b="1695"/>
          <a:stretch/>
        </p:blipFill>
        <p:spPr>
          <a:xfrm>
            <a:off x="4618553" y="2284394"/>
            <a:ext cx="4373047" cy="2278370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378477" y="1236893"/>
            <a:ext cx="2854463" cy="1903471"/>
            <a:chOff x="378477" y="1236893"/>
            <a:chExt cx="2854463" cy="1903471"/>
          </a:xfrm>
        </p:grpSpPr>
        <p:cxnSp>
          <p:nvCxnSpPr>
            <p:cNvPr id="7" name="Straight Connector 6"/>
            <p:cNvCxnSpPr/>
            <p:nvPr/>
          </p:nvCxnSpPr>
          <p:spPr>
            <a:xfrm flipH="1" flipV="1">
              <a:off x="1644073" y="1801091"/>
              <a:ext cx="323272" cy="1339273"/>
            </a:xfrm>
            <a:prstGeom prst="line">
              <a:avLst/>
            </a:prstGeom>
            <a:ln w="25400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Rounded Rectangle 7"/>
            <p:cNvSpPr/>
            <p:nvPr/>
          </p:nvSpPr>
          <p:spPr bwMode="auto">
            <a:xfrm>
              <a:off x="378477" y="1236893"/>
              <a:ext cx="2854463" cy="705532"/>
            </a:xfrm>
            <a:prstGeom prst="roundRect">
              <a:avLst>
                <a:gd name="adj" fmla="val 31945"/>
              </a:avLst>
            </a:prstGeom>
            <a:solidFill>
              <a:srgbClr val="FFC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dist="38100" dir="2700000">
                <a:srgbClr val="000000">
                  <a:alpha val="44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 algn="ctr">
                <a:buFont typeface="Wingdings" charset="2"/>
                <a:buNone/>
                <a:defRPr/>
              </a:pPr>
              <a:r>
                <a:rPr lang="en-US" dirty="0" smtClean="0">
                  <a:latin typeface="Lucida Bright"/>
                  <a:cs typeface="Lucida Bright"/>
                </a:rPr>
                <a:t>Cycle Slips trigger divergence</a:t>
              </a:r>
              <a:endParaRPr lang="en-US" dirty="0">
                <a:latin typeface="Lucida Bright"/>
                <a:cs typeface="Lucida Bright"/>
              </a:endParaRPr>
            </a:p>
          </p:txBody>
        </p:sp>
      </p:grpSp>
      <p:sp>
        <p:nvSpPr>
          <p:cNvPr id="10" name="Rounded Rectangle 9"/>
          <p:cNvSpPr/>
          <p:nvPr/>
        </p:nvSpPr>
        <p:spPr bwMode="auto">
          <a:xfrm>
            <a:off x="5191095" y="2316721"/>
            <a:ext cx="1025236" cy="546361"/>
          </a:xfrm>
          <a:prstGeom prst="roundRect">
            <a:avLst>
              <a:gd name="adj" fmla="val 31945"/>
            </a:avLst>
          </a:prstGeom>
          <a:solidFill>
            <a:schemeClr val="accent1">
              <a:alpha val="33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dist="38100" dir="2700000">
              <a:srgbClr val="000000">
                <a:alpha val="44000"/>
              </a:srgbClr>
            </a:outerShdw>
          </a:effectLst>
        </p:spPr>
        <p:txBody>
          <a:bodyPr>
            <a:prstTxWarp prst="textNoShape">
              <a:avLst/>
            </a:prstTxWarp>
          </a:bodyPr>
          <a:lstStyle/>
          <a:p>
            <a:pPr algn="ctr">
              <a:buFont typeface="Wingdings" charset="2"/>
              <a:buNone/>
              <a:defRPr/>
            </a:pPr>
            <a:endParaRPr lang="en-US" dirty="0">
              <a:latin typeface="Lucida Bright"/>
              <a:cs typeface="Lucida Bright"/>
            </a:endParaRPr>
          </a:p>
        </p:txBody>
      </p:sp>
      <p:sp>
        <p:nvSpPr>
          <p:cNvPr id="11" name="Rounded Rectangle 10"/>
          <p:cNvSpPr/>
          <p:nvPr/>
        </p:nvSpPr>
        <p:spPr bwMode="auto">
          <a:xfrm>
            <a:off x="7091347" y="2316721"/>
            <a:ext cx="1025236" cy="546361"/>
          </a:xfrm>
          <a:prstGeom prst="roundRect">
            <a:avLst>
              <a:gd name="adj" fmla="val 31945"/>
            </a:avLst>
          </a:prstGeom>
          <a:solidFill>
            <a:schemeClr val="accent1">
              <a:alpha val="33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dist="38100" dir="2700000">
              <a:srgbClr val="000000">
                <a:alpha val="44000"/>
              </a:srgbClr>
            </a:outerShdw>
          </a:effectLst>
        </p:spPr>
        <p:txBody>
          <a:bodyPr>
            <a:prstTxWarp prst="textNoShape">
              <a:avLst/>
            </a:prstTxWarp>
          </a:bodyPr>
          <a:lstStyle/>
          <a:p>
            <a:pPr algn="ctr">
              <a:buFont typeface="Wingdings" charset="2"/>
              <a:buNone/>
              <a:defRPr/>
            </a:pPr>
            <a:endParaRPr lang="en-US" dirty="0">
              <a:latin typeface="Lucida Bright"/>
              <a:cs typeface="Lucida Bright"/>
            </a:endParaRPr>
          </a:p>
        </p:txBody>
      </p:sp>
      <p:sp>
        <p:nvSpPr>
          <p:cNvPr id="12" name="Rounded Rectangle 11"/>
          <p:cNvSpPr/>
          <p:nvPr/>
        </p:nvSpPr>
        <p:spPr bwMode="auto">
          <a:xfrm>
            <a:off x="5660711" y="1236893"/>
            <a:ext cx="2854463" cy="705532"/>
          </a:xfrm>
          <a:prstGeom prst="roundRect">
            <a:avLst>
              <a:gd name="adj" fmla="val 31945"/>
            </a:avLst>
          </a:prstGeom>
          <a:solidFill>
            <a:srgbClr val="FFC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dist="38100" dir="2700000">
              <a:srgbClr val="000000">
                <a:alpha val="44000"/>
              </a:srgbClr>
            </a:outerShdw>
          </a:effectLst>
        </p:spPr>
        <p:txBody>
          <a:bodyPr>
            <a:prstTxWarp prst="textNoShape">
              <a:avLst/>
            </a:prstTxWarp>
          </a:bodyPr>
          <a:lstStyle/>
          <a:p>
            <a:pPr algn="ctr">
              <a:buFont typeface="Wingdings" charset="2"/>
              <a:buNone/>
              <a:defRPr/>
            </a:pPr>
            <a:r>
              <a:rPr lang="en-US" dirty="0" smtClean="0">
                <a:latin typeface="Lucida Bright"/>
                <a:cs typeface="Lucida Bright"/>
              </a:rPr>
              <a:t>Several Cycle Slips during flight</a:t>
            </a:r>
            <a:endParaRPr lang="en-US" dirty="0">
              <a:latin typeface="Lucida Bright"/>
              <a:cs typeface="Lucida Bright"/>
            </a:endParaRPr>
          </a:p>
        </p:txBody>
      </p:sp>
    </p:spTree>
    <p:extLst>
      <p:ext uri="{BB962C8B-B14F-4D97-AF65-F5344CB8AC3E}">
        <p14:creationId xmlns:p14="http://schemas.microsoft.com/office/powerpoint/2010/main" val="4090431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572A2A7-F496-4C1D-903A-5CBAC5D3243C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97456" y="2652090"/>
            <a:ext cx="8229600" cy="868362"/>
          </a:xfrm>
          <a:prstGeom prst="rect">
            <a:avLst/>
          </a:prstGeom>
        </p:spPr>
        <p:txBody>
          <a:bodyPr>
            <a:normAutofit fontScale="92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Lucida Bright"/>
                <a:ea typeface="+mj-ea"/>
                <a:cs typeface="Lucida Bright"/>
              </a:defRPr>
            </a:lvl1pPr>
          </a:lstStyle>
          <a:p>
            <a:r>
              <a:rPr lang="en-US" sz="3000" dirty="0" smtClean="0"/>
              <a:t>Handling Aggressive Flights and Cycle Slips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2293537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5303" y="1462768"/>
            <a:ext cx="8515173" cy="4351238"/>
          </a:xfrm>
        </p:spPr>
        <p:txBody>
          <a:bodyPr>
            <a:normAutofit/>
          </a:bodyPr>
          <a:lstStyle/>
          <a:p>
            <a:r>
              <a:rPr lang="en-US" sz="2400" dirty="0" smtClean="0">
                <a:latin typeface="Lucida Bright"/>
                <a:cs typeface="Lucida Bright"/>
              </a:rPr>
              <a:t> Kalman Filters are optimal under Gaussian error</a:t>
            </a:r>
          </a:p>
          <a:p>
            <a:pPr lvl="1"/>
            <a:r>
              <a:rPr lang="en-US" sz="2200" dirty="0" smtClean="0">
                <a:solidFill>
                  <a:srgbClr val="FF0000"/>
                </a:solidFill>
                <a:latin typeface="Lucida Bright"/>
                <a:cs typeface="Lucida Bright"/>
              </a:rPr>
              <a:t>When estimates of N incorrect, error no longer Gaussian</a:t>
            </a:r>
          </a:p>
          <a:p>
            <a:pPr lvl="1">
              <a:buNone/>
            </a:pPr>
            <a:endParaRPr lang="en-US" sz="2000" dirty="0" smtClean="0">
              <a:latin typeface="Lucida Bright"/>
              <a:cs typeface="Lucida Bright"/>
            </a:endParaRPr>
          </a:p>
          <a:p>
            <a:pPr lvl="1">
              <a:buNone/>
            </a:pPr>
            <a:endParaRPr lang="en-US" sz="2000" dirty="0" smtClean="0">
              <a:latin typeface="Lucida Bright"/>
              <a:cs typeface="Lucida Bright"/>
            </a:endParaRPr>
          </a:p>
          <a:p>
            <a:pPr>
              <a:buNone/>
            </a:pPr>
            <a:r>
              <a:rPr lang="en-US" sz="2400" dirty="0" smtClean="0">
                <a:latin typeface="Lucida Bright"/>
                <a:cs typeface="Lucida Bright"/>
              </a:rPr>
              <a:t>We need 2 solutions: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 smtClean="0">
                <a:solidFill>
                  <a:srgbClr val="3366FF"/>
                </a:solidFill>
                <a:latin typeface="Lucida Bright"/>
                <a:cs typeface="Lucida Bright"/>
              </a:rPr>
              <a:t>Identify when estimates of N are poor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 smtClean="0">
                <a:solidFill>
                  <a:srgbClr val="3366FF"/>
                </a:solidFill>
                <a:latin typeface="Lucida Bright"/>
                <a:cs typeface="Lucida Bright"/>
              </a:rPr>
              <a:t>Correct estimates in real time to prevent divergence</a:t>
            </a:r>
          </a:p>
          <a:p>
            <a:pPr marL="863809" lvl="1" indent="-457200">
              <a:buNone/>
            </a:pPr>
            <a:endParaRPr lang="en-US" sz="2000" dirty="0" smtClean="0">
              <a:latin typeface="Lucida Bright"/>
              <a:cs typeface="Lucida Bright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09600" y="357465"/>
            <a:ext cx="8229600" cy="868362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Lucida Bright"/>
                <a:ea typeface="+mj-ea"/>
                <a:cs typeface="Lucida Bright"/>
              </a:defRPr>
            </a:lvl1pPr>
          </a:lstStyle>
          <a:p>
            <a:r>
              <a:rPr lang="en-US" sz="3000" dirty="0" smtClean="0"/>
              <a:t>Main Question</a:t>
            </a:r>
            <a:endParaRPr lang="en-US" sz="30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572A2A7-F496-4C1D-903A-5CBAC5D3243C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648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A7A64-8925-4B35-8978-163368C083A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3116892" y="2788049"/>
                <a:ext cx="2752228" cy="5509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000" b="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𝑠𝑘</m:t>
                          </m:r>
                        </m:sup>
                      </m:sSubSup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sz="3000" b="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𝑠𝑘</m:t>
                          </m:r>
                        </m:sup>
                      </m:sSubSup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000" dirty="0"/>
              </a:p>
            </p:txBody>
          </p:sp>
        </mc:Choice>
        <mc:Fallback xmlns:mv="urn:schemas-microsoft-com:mac:vml"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6892" y="2788049"/>
                <a:ext cx="2752228" cy="55098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1824935" y="3706200"/>
                <a:ext cx="5377306" cy="5509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000" b="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3000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⁡(2</m:t>
                          </m:r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𝑠𝑘</m:t>
                          </m:r>
                        </m:sup>
                      </m:sSubSup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m:rPr>
                          <m:sty m:val="p"/>
                        </m:rPr>
                        <a:rPr lang="en-US" sz="3000" b="0" i="0" smtClean="0">
                          <a:latin typeface="Cambria Math" panose="02040503050406030204" pitchFamily="18" charset="0"/>
                        </a:rPr>
                        <m:t>cos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⁡(2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30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sz="3000" b="0" i="1" smtClean="0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  <m:sup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  <m:t>𝑠𝑘</m:t>
                              </m:r>
                            </m:sup>
                          </m:sSubSup>
                        </m:e>
                      </m:d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000" dirty="0"/>
              </a:p>
            </p:txBody>
          </p:sp>
        </mc:Choice>
        <mc:Fallback xmlns:mv="urn:schemas-microsoft-com:mac:vml"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4935" y="3706200"/>
                <a:ext cx="5377306" cy="55098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1203706" y="4755831"/>
                <a:ext cx="6675867" cy="5509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𝑐𝑜𝑠𝑚𝑒𝑡𝑟𝑖𝑐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lang="en-US" sz="30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3000" b="0" i="0" smtClean="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sz="3000" b="0" i="0" smtClean="0">
                              <a:latin typeface="Cambria Math" panose="02040503050406030204" pitchFamily="18" charset="0"/>
                            </a:rPr>
                            <m:t>{</m:t>
                          </m:r>
                          <m:r>
                            <m:rPr>
                              <m:sty m:val="p"/>
                            </m:rPr>
                            <a:rPr lang="en-US" sz="3000" b="0" i="0" smtClean="0">
                              <a:latin typeface="Cambria Math" panose="02040503050406030204" pitchFamily="18" charset="0"/>
                            </a:rPr>
                            <m:t>ij</m:t>
                          </m:r>
                          <m:r>
                            <a:rPr lang="en-US" sz="3000" b="0" i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sz="3000" b="0" i="0" smtClean="0">
                              <a:latin typeface="Cambria Math" panose="02040503050406030204" pitchFamily="18" charset="0"/>
                            </a:rPr>
                            <m:t>sk</m:t>
                          </m:r>
                          <m:r>
                            <a:rPr lang="en-US" sz="3000" b="0" i="0" smtClean="0">
                              <a:latin typeface="Cambria Math" panose="02040503050406030204" pitchFamily="18" charset="0"/>
                            </a:rPr>
                            <m:t>}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sz="3000" b="0" i="0" smtClean="0">
                          <a:latin typeface="Cambria Math" panose="02040503050406030204" pitchFamily="18" charset="0"/>
                        </a:rPr>
                        <m:t>cos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⁡(2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30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sz="3000" b="0" i="1" smtClean="0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  <m:sup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  <m:t>𝑠𝑘</m:t>
                              </m:r>
                            </m:sup>
                          </m:sSubSup>
                        </m:e>
                      </m:d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000" dirty="0"/>
              </a:p>
            </p:txBody>
          </p:sp>
        </mc:Choice>
        <mc:Fallback xmlns:mv="urn:schemas-microsoft-com:mac:vml"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3706" y="4755831"/>
                <a:ext cx="6675867" cy="550985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60"/>
          <p:cNvGrpSpPr/>
          <p:nvPr/>
        </p:nvGrpSpPr>
        <p:grpSpPr>
          <a:xfrm>
            <a:off x="1735493" y="5610288"/>
            <a:ext cx="8405112" cy="842018"/>
            <a:chOff x="-435988" y="2833984"/>
            <a:chExt cx="14992504" cy="1032251"/>
          </a:xfrm>
        </p:grpSpPr>
        <p:sp>
          <p:nvSpPr>
            <p:cNvPr id="15" name="Rounded Rectangle 14"/>
            <p:cNvSpPr/>
            <p:nvPr/>
          </p:nvSpPr>
          <p:spPr bwMode="auto">
            <a:xfrm>
              <a:off x="-435988" y="2833984"/>
              <a:ext cx="10478178" cy="1032251"/>
            </a:xfrm>
            <a:prstGeom prst="roundRect">
              <a:avLst>
                <a:gd name="adj" fmla="val 31945"/>
              </a:avLst>
            </a:prstGeom>
            <a:solidFill>
              <a:srgbClr val="FFC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dist="38100" dir="2700000">
                <a:srgbClr val="000000">
                  <a:alpha val="44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buFont typeface="Wingdings" charset="2"/>
                <a:buNone/>
                <a:defRPr/>
              </a:pPr>
              <a:endParaRPr lang="en-US">
                <a:latin typeface="Lucida Bright"/>
                <a:cs typeface="Lucida Bright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/>
                <p:cNvSpPr txBox="1"/>
                <p:nvPr/>
              </p:nvSpPr>
              <p:spPr>
                <a:xfrm>
                  <a:off x="88043" y="3058755"/>
                  <a:ext cx="14468473" cy="56596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>
                    <a:buFont typeface="Wingdings" charset="2"/>
                    <a:buNone/>
                    <a:defRPr/>
                  </a:pPr>
                  <a:r>
                    <a:rPr lang="en-US" sz="2400" dirty="0" smtClean="0">
                      <a:latin typeface="Lucida Bright"/>
                      <a:cs typeface="Lucida Bright"/>
                    </a:rPr>
                    <a:t>Correct Orientation </a:t>
                  </a:r>
                  <a:r>
                    <a:rPr lang="en-US" sz="2400" dirty="0" smtClean="0">
                      <a:latin typeface="Lucida Bright"/>
                      <a:cs typeface="Lucida Bright"/>
                      <a:sym typeface="Wingdings" panose="05000000000000000000" pitchFamily="2" charset="2"/>
                    </a:rPr>
                    <a:t></a:t>
                  </a:r>
                  <a:r>
                    <a:rPr lang="en-US" sz="2400" dirty="0"/>
                    <a:t> </a:t>
                  </a:r>
                  <a14:m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𝑐𝑜𝑠𝑚𝑒𝑡𝑟𝑖𝑐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≈1</m:t>
                      </m:r>
                    </m:oMath>
                  </a14:m>
                  <a:r>
                    <a:rPr lang="en-US" sz="2400" dirty="0" smtClean="0">
                      <a:latin typeface="Lucida Bright"/>
                      <a:cs typeface="Lucida Bright"/>
                      <a:sym typeface="Wingdings" panose="05000000000000000000" pitchFamily="2" charset="2"/>
                    </a:rPr>
                    <a:t> </a:t>
                  </a:r>
                  <a:endParaRPr lang="en-US" sz="2400" dirty="0">
                    <a:latin typeface="Lucida Bright"/>
                    <a:cs typeface="Lucida Bright"/>
                  </a:endParaRPr>
                </a:p>
              </p:txBody>
            </p:sp>
          </mc:Choice>
          <mc:Fallback xmlns:mv="urn:schemas-microsoft-com:mac:vml" xmlns="">
            <p:sp>
              <p:nvSpPr>
                <p:cNvPr id="16" name="Text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043" y="3058755"/>
                  <a:ext cx="14468473" cy="565967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1203" t="-11842" b="-2763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" name="Group 1"/>
          <p:cNvGrpSpPr/>
          <p:nvPr/>
        </p:nvGrpSpPr>
        <p:grpSpPr>
          <a:xfrm>
            <a:off x="2899877" y="1199892"/>
            <a:ext cx="3296349" cy="1072522"/>
            <a:chOff x="2899877" y="1199892"/>
            <a:chExt cx="3296349" cy="107252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/>
                <p:cNvSpPr txBox="1"/>
                <p:nvPr/>
              </p:nvSpPr>
              <p:spPr>
                <a:xfrm>
                  <a:off x="3158057" y="1721429"/>
                  <a:ext cx="2752228" cy="55098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3000" b="0" i="1" smtClean="0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  <m:sup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𝑠𝑘</m:t>
                            </m:r>
                          </m:sup>
                        </m:sSubSup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sz="3000" b="0" i="1" smtClean="0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12</m:t>
                            </m:r>
                          </m:sub>
                          <m:sup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𝑠𝑘</m:t>
                            </m:r>
                          </m:sup>
                        </m:sSubSup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3000" dirty="0"/>
                </a:p>
              </p:txBody>
            </p:sp>
          </mc:Choice>
          <mc:Fallback xmlns:mv="urn:schemas-microsoft-com:mac:vml" xmlns="">
            <p:sp>
              <p:nvSpPr>
                <p:cNvPr id="10" name="TextBox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58057" y="1721429"/>
                  <a:ext cx="2752228" cy="550985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Rounded Rectangle 16"/>
            <p:cNvSpPr/>
            <p:nvPr/>
          </p:nvSpPr>
          <p:spPr bwMode="auto">
            <a:xfrm>
              <a:off x="2899877" y="1199892"/>
              <a:ext cx="3296349" cy="521537"/>
            </a:xfrm>
            <a:prstGeom prst="roundRect">
              <a:avLst>
                <a:gd name="adj" fmla="val 31945"/>
              </a:avLst>
            </a:prstGeom>
            <a:solidFill>
              <a:srgbClr val="CDFF9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dist="38100" dir="2700000">
                <a:srgbClr val="000000">
                  <a:alpha val="44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buFont typeface="Wingdings" charset="2"/>
                <a:buNone/>
                <a:defRPr/>
              </a:pPr>
              <a:r>
                <a:rPr lang="en-US" sz="2400" dirty="0" smtClean="0">
                  <a:latin typeface="Lucida Bright"/>
                  <a:cs typeface="Lucida Bright"/>
                </a:rPr>
                <a:t>Measurement Model</a:t>
              </a:r>
              <a:endParaRPr lang="en-US" sz="2400" dirty="0">
                <a:latin typeface="Lucida Bright"/>
                <a:cs typeface="Lucida Bright"/>
              </a:endParaRPr>
            </a:p>
          </p:txBody>
        </p:sp>
      </p:grpSp>
      <p:sp>
        <p:nvSpPr>
          <p:cNvPr id="18" name="Title 1"/>
          <p:cNvSpPr txBox="1">
            <a:spLocks/>
          </p:cNvSpPr>
          <p:nvPr/>
        </p:nvSpPr>
        <p:spPr>
          <a:xfrm>
            <a:off x="447737" y="71069"/>
            <a:ext cx="8229600" cy="868362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Lucida Bright"/>
                <a:ea typeface="+mj-ea"/>
                <a:cs typeface="Lucida Bright"/>
              </a:defRPr>
            </a:lvl1pPr>
          </a:lstStyle>
          <a:p>
            <a:r>
              <a:rPr lang="en-US" sz="3000" dirty="0" smtClean="0"/>
              <a:t>1. Identifying Poor Estimates of N 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565091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57200" y="205065"/>
            <a:ext cx="8229600" cy="868362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Lucida Bright"/>
                <a:ea typeface="+mj-ea"/>
                <a:cs typeface="Lucida Bright"/>
              </a:defRPr>
            </a:lvl1pPr>
          </a:lstStyle>
          <a:p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" y="0"/>
            <a:ext cx="9144000" cy="5977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464442" y="58412"/>
            <a:ext cx="8129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E7E6E6"/>
                </a:solidFill>
                <a:latin typeface="Lucida Bright"/>
                <a:cs typeface="Lucida Bright"/>
              </a:rPr>
              <a:t>Several instances of crashes and failure …</a:t>
            </a:r>
          </a:p>
        </p:txBody>
      </p:sp>
      <p:pic>
        <p:nvPicPr>
          <p:cNvPr id="7" name="Content Placeholder 3" descr="Drone almost hits skier - CNN.com - Google Chrome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42" t="10899" r="21647" b="5687"/>
          <a:stretch/>
        </p:blipFill>
        <p:spPr>
          <a:xfrm>
            <a:off x="0" y="629146"/>
            <a:ext cx="9144000" cy="7356405"/>
          </a:xfrm>
          <a:prstGeom prst="rect">
            <a:avLst/>
          </a:prstGeom>
        </p:spPr>
      </p:pic>
      <p:pic>
        <p:nvPicPr>
          <p:cNvPr id="5" name="Content Placeholder 3" descr="Mystery Drone Damages Hialeah Home « CBS Miami - Google Chrome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87" t="14571" r="41674" b="23980"/>
          <a:stretch/>
        </p:blipFill>
        <p:spPr>
          <a:xfrm>
            <a:off x="3921574" y="2712360"/>
            <a:ext cx="6360792" cy="5951197"/>
          </a:xfrm>
          <a:prstGeom prst="rect">
            <a:avLst/>
          </a:prstGeom>
          <a:ln w="5715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99976-6BCE-41CF-8891-D2EC2E413FD3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226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47737" y="71069"/>
            <a:ext cx="8229600" cy="868362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Lucida Bright"/>
                <a:ea typeface="+mj-ea"/>
                <a:cs typeface="Lucida Bright"/>
              </a:defRPr>
            </a:lvl1pPr>
          </a:lstStyle>
          <a:p>
            <a:r>
              <a:rPr lang="en-US" sz="3000" dirty="0" smtClean="0"/>
              <a:t>2. Correcting N via Particle Filters</a:t>
            </a:r>
            <a:endParaRPr lang="en-US" sz="3000" dirty="0"/>
          </a:p>
        </p:txBody>
      </p:sp>
      <p:grpSp>
        <p:nvGrpSpPr>
          <p:cNvPr id="89" name="Group 88"/>
          <p:cNvGrpSpPr/>
          <p:nvPr/>
        </p:nvGrpSpPr>
        <p:grpSpPr>
          <a:xfrm>
            <a:off x="228600" y="3623570"/>
            <a:ext cx="2380217" cy="1195644"/>
            <a:chOff x="228600" y="3357480"/>
            <a:chExt cx="2380217" cy="1195644"/>
          </a:xfrm>
        </p:grpSpPr>
        <p:graphicFrame>
          <p:nvGraphicFramePr>
            <p:cNvPr id="62" name="Object 6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929246205"/>
                </p:ext>
              </p:extLst>
            </p:nvPr>
          </p:nvGraphicFramePr>
          <p:xfrm>
            <a:off x="228600" y="3359760"/>
            <a:ext cx="1325563" cy="4429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6919" name="Equation" r:id="rId4" imgW="761760" imgH="253800" progId="Equation.3">
                    <p:embed/>
                  </p:oleObj>
                </mc:Choice>
                <mc:Fallback>
                  <p:oleObj name="Equation" r:id="rId4" imgW="761760" imgH="253800" progId="Equation.3">
                    <p:embed/>
                    <p:pic>
                      <p:nvPicPr>
                        <p:cNvPr id="0" name="Picture 25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8600" y="3359760"/>
                          <a:ext cx="1325563" cy="44291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12" name="Group 67"/>
            <p:cNvGrpSpPr/>
            <p:nvPr/>
          </p:nvGrpSpPr>
          <p:grpSpPr>
            <a:xfrm>
              <a:off x="1986589" y="3357480"/>
              <a:ext cx="541885" cy="598670"/>
              <a:chOff x="1873435" y="4853886"/>
              <a:chExt cx="541885" cy="598670"/>
            </a:xfrm>
          </p:grpSpPr>
          <p:grpSp>
            <p:nvGrpSpPr>
              <p:cNvPr id="13" name="Group 65"/>
              <p:cNvGrpSpPr/>
              <p:nvPr/>
            </p:nvGrpSpPr>
            <p:grpSpPr>
              <a:xfrm>
                <a:off x="1873435" y="4853886"/>
                <a:ext cx="363502" cy="598670"/>
                <a:chOff x="1873435" y="4589814"/>
                <a:chExt cx="363502" cy="598670"/>
              </a:xfrm>
            </p:grpSpPr>
            <p:sp>
              <p:nvSpPr>
                <p:cNvPr id="64" name="TextBox 63"/>
                <p:cNvSpPr txBox="1"/>
                <p:nvPr/>
              </p:nvSpPr>
              <p:spPr>
                <a:xfrm>
                  <a:off x="1873436" y="4589814"/>
                  <a:ext cx="363501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800"/>
                    <a:t>~</a:t>
                  </a:r>
                </a:p>
              </p:txBody>
            </p:sp>
            <p:sp>
              <p:nvSpPr>
                <p:cNvPr id="65" name="TextBox 64"/>
                <p:cNvSpPr txBox="1"/>
                <p:nvPr/>
              </p:nvSpPr>
              <p:spPr>
                <a:xfrm>
                  <a:off x="1873435" y="4665264"/>
                  <a:ext cx="363501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800"/>
                    <a:t>~</a:t>
                  </a:r>
                </a:p>
              </p:txBody>
            </p:sp>
          </p:grpSp>
          <p:sp>
            <p:nvSpPr>
              <p:cNvPr id="67" name="TextBox 66"/>
              <p:cNvSpPr txBox="1"/>
              <p:nvPr/>
            </p:nvSpPr>
            <p:spPr>
              <a:xfrm>
                <a:off x="2074612" y="4904186"/>
                <a:ext cx="34070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>
                    <a:latin typeface="Lucida Bright"/>
                    <a:cs typeface="Lucida Bright"/>
                  </a:rPr>
                  <a:t>1</a:t>
                </a:r>
              </a:p>
            </p:txBody>
          </p:sp>
        </p:grpSp>
        <p:sp>
          <p:nvSpPr>
            <p:cNvPr id="97" name="Rounded Rectangle 96"/>
            <p:cNvSpPr/>
            <p:nvPr/>
          </p:nvSpPr>
          <p:spPr>
            <a:xfrm>
              <a:off x="1811796" y="3871395"/>
              <a:ext cx="797021" cy="681729"/>
            </a:xfrm>
            <a:prstGeom prst="roundRect">
              <a:avLst/>
            </a:prstGeom>
            <a:solidFill>
              <a:srgbClr val="008000"/>
            </a:solidFill>
            <a:ln>
              <a:solidFill>
                <a:srgbClr val="008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High Conf.</a:t>
              </a:r>
              <a:endParaRPr lang="en-US" dirty="0"/>
            </a:p>
          </p:txBody>
        </p:sp>
      </p:grpSp>
      <p:graphicFrame>
        <p:nvGraphicFramePr>
          <p:cNvPr id="100" name="Object 99"/>
          <p:cNvGraphicFramePr>
            <a:graphicFrameLocks noChangeAspect="1"/>
          </p:cNvGraphicFramePr>
          <p:nvPr/>
        </p:nvGraphicFramePr>
        <p:xfrm>
          <a:off x="1141384" y="4741726"/>
          <a:ext cx="1657128" cy="5523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6920" name="Equation" r:id="rId6" imgW="876300" imgH="292100" progId="Equation.3">
                  <p:embed/>
                </p:oleObj>
              </mc:Choice>
              <mc:Fallback>
                <p:oleObj name="Equation" r:id="rId6" imgW="876300" imgH="292100" progId="Equation.3">
                  <p:embed/>
                  <p:pic>
                    <p:nvPicPr>
                      <p:cNvPr id="0" name="Picture 25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1384" y="4741726"/>
                        <a:ext cx="1657128" cy="55237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12" name="Group 111"/>
          <p:cNvGrpSpPr/>
          <p:nvPr/>
        </p:nvGrpSpPr>
        <p:grpSpPr>
          <a:xfrm>
            <a:off x="3020361" y="3537047"/>
            <a:ext cx="797021" cy="1271094"/>
            <a:chOff x="3020361" y="3270957"/>
            <a:chExt cx="797021" cy="1271094"/>
          </a:xfrm>
        </p:grpSpPr>
        <p:grpSp>
          <p:nvGrpSpPr>
            <p:cNvPr id="16" name="Group 68"/>
            <p:cNvGrpSpPr/>
            <p:nvPr/>
          </p:nvGrpSpPr>
          <p:grpSpPr>
            <a:xfrm>
              <a:off x="3094567" y="3270957"/>
              <a:ext cx="554457" cy="523220"/>
              <a:chOff x="1860863" y="4803586"/>
              <a:chExt cx="554457" cy="523220"/>
            </a:xfrm>
          </p:grpSpPr>
          <p:sp>
            <p:nvSpPr>
              <p:cNvPr id="72" name="TextBox 71"/>
              <p:cNvSpPr txBox="1"/>
              <p:nvPr/>
            </p:nvSpPr>
            <p:spPr>
              <a:xfrm>
                <a:off x="1860863" y="4803586"/>
                <a:ext cx="36350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/>
                  <a:t>&lt;</a:t>
                </a:r>
              </a:p>
            </p:txBody>
          </p:sp>
          <p:sp>
            <p:nvSpPr>
              <p:cNvPr id="71" name="TextBox 70"/>
              <p:cNvSpPr txBox="1"/>
              <p:nvPr/>
            </p:nvSpPr>
            <p:spPr>
              <a:xfrm>
                <a:off x="2074612" y="4904186"/>
                <a:ext cx="34070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>
                    <a:latin typeface="Lucida Bright"/>
                    <a:cs typeface="Lucida Bright"/>
                  </a:rPr>
                  <a:t>1</a:t>
                </a:r>
              </a:p>
            </p:txBody>
          </p:sp>
        </p:grpSp>
        <p:sp>
          <p:nvSpPr>
            <p:cNvPr id="101" name="Rounded Rectangle 100"/>
            <p:cNvSpPr/>
            <p:nvPr/>
          </p:nvSpPr>
          <p:spPr>
            <a:xfrm>
              <a:off x="3020361" y="3860322"/>
              <a:ext cx="797021" cy="681729"/>
            </a:xfrm>
            <a:prstGeom prst="roundRect">
              <a:avLst/>
            </a:prstGeom>
            <a:solidFill>
              <a:srgbClr val="FF0000"/>
            </a:solidFill>
            <a:ln>
              <a:solidFill>
                <a:srgbClr val="FF1C2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Low</a:t>
              </a:r>
            </a:p>
            <a:p>
              <a:pPr algn="ctr"/>
              <a:r>
                <a:rPr lang="en-US" dirty="0" smtClean="0"/>
                <a:t>Conf.</a:t>
              </a:r>
              <a:endParaRPr lang="en-US" dirty="0"/>
            </a:p>
          </p:txBody>
        </p:sp>
      </p:grpSp>
      <p:grpSp>
        <p:nvGrpSpPr>
          <p:cNvPr id="85" name="Group 84"/>
          <p:cNvGrpSpPr/>
          <p:nvPr/>
        </p:nvGrpSpPr>
        <p:grpSpPr>
          <a:xfrm>
            <a:off x="839282" y="2198952"/>
            <a:ext cx="1691843" cy="1484772"/>
            <a:chOff x="839282" y="1932862"/>
            <a:chExt cx="1691843" cy="1484772"/>
          </a:xfrm>
        </p:grpSpPr>
        <p:grpSp>
          <p:nvGrpSpPr>
            <p:cNvPr id="2" name="Group 12"/>
            <p:cNvGrpSpPr/>
            <p:nvPr/>
          </p:nvGrpSpPr>
          <p:grpSpPr>
            <a:xfrm>
              <a:off x="1981941" y="2044131"/>
              <a:ext cx="549184" cy="527221"/>
              <a:chOff x="540279" y="2920306"/>
              <a:chExt cx="549184" cy="527221"/>
            </a:xfrm>
          </p:grpSpPr>
          <p:sp>
            <p:nvSpPr>
              <p:cNvPr id="14" name="Oval 13"/>
              <p:cNvSpPr/>
              <p:nvPr/>
            </p:nvSpPr>
            <p:spPr>
              <a:xfrm>
                <a:off x="540279" y="2920306"/>
                <a:ext cx="549184" cy="527221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v</a:t>
                </a:r>
                <a:endParaRPr lang="en-US" dirty="0"/>
              </a:p>
            </p:txBody>
          </p:sp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585" y="2974527"/>
                <a:ext cx="387221" cy="369332"/>
              </a:xfrm>
              <a:prstGeom prst="rect">
                <a:avLst/>
              </a:prstGeom>
              <a:blipFill rotWithShape="0">
                <a:blip r:embed="rId8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p:grpSp>
        <p:cxnSp>
          <p:nvCxnSpPr>
            <p:cNvPr id="51" name="Straight Arrow Connector 50"/>
            <p:cNvCxnSpPr/>
            <p:nvPr/>
          </p:nvCxnSpPr>
          <p:spPr>
            <a:xfrm rot="5400000">
              <a:off x="1834463" y="2993909"/>
              <a:ext cx="841305" cy="614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Freeform 62"/>
            <p:cNvSpPr/>
            <p:nvPr/>
          </p:nvSpPr>
          <p:spPr>
            <a:xfrm>
              <a:off x="1326615" y="1932862"/>
              <a:ext cx="665238" cy="254000"/>
            </a:xfrm>
            <a:custGeom>
              <a:avLst/>
              <a:gdLst>
                <a:gd name="connsiteX0" fmla="*/ 0 w 665238"/>
                <a:gd name="connsiteY0" fmla="*/ 254000 h 254000"/>
                <a:gd name="connsiteX1" fmla="*/ 338666 w 665238"/>
                <a:gd name="connsiteY1" fmla="*/ 0 h 254000"/>
                <a:gd name="connsiteX2" fmla="*/ 665238 w 665238"/>
                <a:gd name="connsiteY2" fmla="*/ 254000 h 25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65238" h="254000">
                  <a:moveTo>
                    <a:pt x="0" y="254000"/>
                  </a:moveTo>
                  <a:cubicBezTo>
                    <a:pt x="113896" y="127000"/>
                    <a:pt x="227793" y="0"/>
                    <a:pt x="338666" y="0"/>
                  </a:cubicBezTo>
                  <a:cubicBezTo>
                    <a:pt x="449539" y="0"/>
                    <a:pt x="557388" y="127000"/>
                    <a:pt x="665238" y="254000"/>
                  </a:cubicBezTo>
                </a:path>
              </a:pathLst>
            </a:custGeom>
            <a:ln w="19050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3" name="Group 102"/>
            <p:cNvGrpSpPr/>
            <p:nvPr/>
          </p:nvGrpSpPr>
          <p:grpSpPr>
            <a:xfrm>
              <a:off x="839282" y="2108507"/>
              <a:ext cx="549184" cy="527221"/>
              <a:chOff x="540279" y="2920306"/>
              <a:chExt cx="549184" cy="527221"/>
            </a:xfrm>
          </p:grpSpPr>
          <p:sp>
            <p:nvSpPr>
              <p:cNvPr id="104" name="Oval 103"/>
              <p:cNvSpPr/>
              <p:nvPr/>
            </p:nvSpPr>
            <p:spPr>
              <a:xfrm>
                <a:off x="540279" y="2920306"/>
                <a:ext cx="549184" cy="527221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v</a:t>
                </a:r>
                <a:endParaRPr lang="en-US" dirty="0"/>
              </a:p>
            </p:txBody>
          </p:sp>
          <p:sp>
            <p:nvSpPr>
              <p:cNvPr id="105" name="TextBox 10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585" y="2974527"/>
                <a:ext cx="387221" cy="369332"/>
              </a:xfrm>
              <a:prstGeom prst="rect">
                <a:avLst/>
              </a:prstGeom>
              <a:blipFill rotWithShape="0">
                <a:blip r:embed="rId8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p:grpSp>
      </p:grpSp>
      <p:grpSp>
        <p:nvGrpSpPr>
          <p:cNvPr id="95" name="Group 94"/>
          <p:cNvGrpSpPr/>
          <p:nvPr/>
        </p:nvGrpSpPr>
        <p:grpSpPr>
          <a:xfrm>
            <a:off x="3128963" y="4873625"/>
            <a:ext cx="3073400" cy="1370172"/>
            <a:chOff x="3128963" y="4607535"/>
            <a:chExt cx="3073400" cy="1370172"/>
          </a:xfrm>
        </p:grpSpPr>
        <p:graphicFrame>
          <p:nvGraphicFramePr>
            <p:cNvPr id="102" name="Object 10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649489617"/>
                </p:ext>
              </p:extLst>
            </p:nvPr>
          </p:nvGraphicFramePr>
          <p:xfrm>
            <a:off x="3132138" y="4607535"/>
            <a:ext cx="2859087" cy="6238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6921" name="Equation" r:id="rId9" imgW="1511280" imgH="330120" progId="Equation.3">
                    <p:embed/>
                  </p:oleObj>
                </mc:Choice>
                <mc:Fallback>
                  <p:oleObj name="Equation" r:id="rId9" imgW="1511280" imgH="330120" progId="Equation.3">
                    <p:embed/>
                    <p:pic>
                      <p:nvPicPr>
                        <p:cNvPr id="0" name="Picture 25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32138" y="4607535"/>
                          <a:ext cx="2859087" cy="62388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62502" name="Object 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5400387"/>
                </p:ext>
              </p:extLst>
            </p:nvPr>
          </p:nvGraphicFramePr>
          <p:xfrm>
            <a:off x="3128963" y="5077435"/>
            <a:ext cx="3073400" cy="6238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6922" name="Equation" r:id="rId11" imgW="1625400" imgH="330120" progId="Equation.3">
                    <p:embed/>
                  </p:oleObj>
                </mc:Choice>
                <mc:Fallback>
                  <p:oleObj name="Equation" r:id="rId11" imgW="1625400" imgH="330120" progId="Equation.3">
                    <p:embed/>
                    <p:pic>
                      <p:nvPicPr>
                        <p:cNvPr id="0" name="Picture 25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28963" y="5077435"/>
                          <a:ext cx="3073400" cy="62388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44" name="Group 110"/>
            <p:cNvGrpSpPr/>
            <p:nvPr/>
          </p:nvGrpSpPr>
          <p:grpSpPr>
            <a:xfrm>
              <a:off x="3734282" y="5444903"/>
              <a:ext cx="242939" cy="532804"/>
              <a:chOff x="3243935" y="5482628"/>
              <a:chExt cx="242939" cy="532804"/>
            </a:xfrm>
          </p:grpSpPr>
          <p:grpSp>
            <p:nvGrpSpPr>
              <p:cNvPr id="45" name="Group 109"/>
              <p:cNvGrpSpPr/>
              <p:nvPr/>
            </p:nvGrpSpPr>
            <p:grpSpPr>
              <a:xfrm>
                <a:off x="3243936" y="5570650"/>
                <a:ext cx="242938" cy="444782"/>
                <a:chOff x="515509" y="5973045"/>
                <a:chExt cx="242938" cy="444782"/>
              </a:xfrm>
            </p:grpSpPr>
            <p:sp>
              <p:nvSpPr>
                <p:cNvPr id="107" name="TextBox 106"/>
                <p:cNvSpPr txBox="1"/>
                <p:nvPr/>
              </p:nvSpPr>
              <p:spPr>
                <a:xfrm>
                  <a:off x="515509" y="5973045"/>
                  <a:ext cx="24293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/>
                    <a:t>.</a:t>
                  </a:r>
                </a:p>
              </p:txBody>
            </p:sp>
            <p:sp>
              <p:nvSpPr>
                <p:cNvPr id="108" name="TextBox 107"/>
                <p:cNvSpPr txBox="1"/>
                <p:nvPr/>
              </p:nvSpPr>
              <p:spPr>
                <a:xfrm>
                  <a:off x="515509" y="6048495"/>
                  <a:ext cx="24293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/>
                    <a:t>.</a:t>
                  </a:r>
                </a:p>
              </p:txBody>
            </p:sp>
          </p:grpSp>
          <p:sp>
            <p:nvSpPr>
              <p:cNvPr id="109" name="TextBox 108"/>
              <p:cNvSpPr txBox="1"/>
              <p:nvPr/>
            </p:nvSpPr>
            <p:spPr>
              <a:xfrm>
                <a:off x="3243935" y="5482628"/>
                <a:ext cx="2429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/>
                  <a:t>.</a:t>
                </a:r>
              </a:p>
            </p:txBody>
          </p:sp>
        </p:grpSp>
      </p:grpSp>
      <p:grpSp>
        <p:nvGrpSpPr>
          <p:cNvPr id="111" name="Group 110"/>
          <p:cNvGrpSpPr/>
          <p:nvPr/>
        </p:nvGrpSpPr>
        <p:grpSpPr>
          <a:xfrm>
            <a:off x="2044095" y="1451423"/>
            <a:ext cx="1611888" cy="2227464"/>
            <a:chOff x="2044095" y="1185333"/>
            <a:chExt cx="1611888" cy="2227464"/>
          </a:xfrm>
        </p:grpSpPr>
        <p:grpSp>
          <p:nvGrpSpPr>
            <p:cNvPr id="3" name="Group 15"/>
            <p:cNvGrpSpPr/>
            <p:nvPr/>
          </p:nvGrpSpPr>
          <p:grpSpPr>
            <a:xfrm>
              <a:off x="3106799" y="2044134"/>
              <a:ext cx="549184" cy="527221"/>
              <a:chOff x="540279" y="2920306"/>
              <a:chExt cx="549184" cy="527221"/>
            </a:xfrm>
          </p:grpSpPr>
          <p:sp>
            <p:nvSpPr>
              <p:cNvPr id="17" name="Oval 16"/>
              <p:cNvSpPr/>
              <p:nvPr/>
            </p:nvSpPr>
            <p:spPr>
              <a:xfrm>
                <a:off x="540279" y="2920306"/>
                <a:ext cx="549184" cy="527221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v</a:t>
                </a:r>
                <a:endParaRPr lang="en-US" dirty="0"/>
              </a:p>
            </p:txBody>
          </p:sp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585" y="2974527"/>
                <a:ext cx="387221" cy="369332"/>
              </a:xfrm>
              <a:prstGeom prst="rect">
                <a:avLst/>
              </a:prstGeom>
              <a:blipFill rotWithShape="0">
                <a:blip r:embed="rId8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p:grpSp>
        <p:sp>
          <p:nvSpPr>
            <p:cNvPr id="23" name="Freeform 22"/>
            <p:cNvSpPr/>
            <p:nvPr/>
          </p:nvSpPr>
          <p:spPr>
            <a:xfrm>
              <a:off x="2481848" y="1893635"/>
              <a:ext cx="665238" cy="254000"/>
            </a:xfrm>
            <a:custGeom>
              <a:avLst/>
              <a:gdLst>
                <a:gd name="connsiteX0" fmla="*/ 0 w 665238"/>
                <a:gd name="connsiteY0" fmla="*/ 254000 h 254000"/>
                <a:gd name="connsiteX1" fmla="*/ 338666 w 665238"/>
                <a:gd name="connsiteY1" fmla="*/ 0 h 254000"/>
                <a:gd name="connsiteX2" fmla="*/ 665238 w 665238"/>
                <a:gd name="connsiteY2" fmla="*/ 254000 h 25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65238" h="254000">
                  <a:moveTo>
                    <a:pt x="0" y="254000"/>
                  </a:moveTo>
                  <a:cubicBezTo>
                    <a:pt x="113896" y="127000"/>
                    <a:pt x="227793" y="0"/>
                    <a:pt x="338666" y="0"/>
                  </a:cubicBezTo>
                  <a:cubicBezTo>
                    <a:pt x="449539" y="0"/>
                    <a:pt x="557388" y="127000"/>
                    <a:pt x="665238" y="254000"/>
                  </a:cubicBezTo>
                </a:path>
              </a:pathLst>
            </a:custGeom>
            <a:ln w="19050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2" name="Straight Arrow Connector 51"/>
            <p:cNvCxnSpPr/>
            <p:nvPr/>
          </p:nvCxnSpPr>
          <p:spPr>
            <a:xfrm rot="5400000">
              <a:off x="2942387" y="2989072"/>
              <a:ext cx="841305" cy="614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TextBox 89"/>
            <p:cNvSpPr txBox="1"/>
            <p:nvPr/>
          </p:nvSpPr>
          <p:spPr>
            <a:xfrm>
              <a:off x="2044095" y="1185333"/>
              <a:ext cx="1229498" cy="646331"/>
            </a:xfrm>
            <a:prstGeom prst="rect">
              <a:avLst/>
            </a:prstGeom>
            <a:solidFill>
              <a:srgbClr val="CDFF9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/>
                <a:t>Keep doing </a:t>
              </a:r>
            </a:p>
            <a:p>
              <a:pPr algn="ctr"/>
              <a:r>
                <a:rPr lang="en-US"/>
                <a:t>Kalman</a:t>
              </a:r>
            </a:p>
          </p:txBody>
        </p:sp>
      </p:grpSp>
      <p:grpSp>
        <p:nvGrpSpPr>
          <p:cNvPr id="98" name="Group 97"/>
          <p:cNvGrpSpPr/>
          <p:nvPr/>
        </p:nvGrpSpPr>
        <p:grpSpPr>
          <a:xfrm>
            <a:off x="3483324" y="1071628"/>
            <a:ext cx="2115070" cy="2626613"/>
            <a:chOff x="3483324" y="805538"/>
            <a:chExt cx="2115070" cy="2626613"/>
          </a:xfrm>
        </p:grpSpPr>
        <p:sp>
          <p:nvSpPr>
            <p:cNvPr id="6" name="Oval 5"/>
            <p:cNvSpPr/>
            <p:nvPr/>
          </p:nvSpPr>
          <p:spPr>
            <a:xfrm>
              <a:off x="4721740" y="1734015"/>
              <a:ext cx="549184" cy="527221"/>
            </a:xfrm>
            <a:prstGeom prst="ellipse">
              <a:avLst/>
            </a:prstGeom>
            <a:solidFill>
              <a:srgbClr val="FF000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v</a:t>
              </a:r>
              <a:endParaRPr lang="en-US" dirty="0"/>
            </a:p>
          </p:txBody>
        </p:sp>
        <p:sp>
          <p:nvSpPr>
            <p:cNvPr id="7" name="Oval 6"/>
            <p:cNvSpPr/>
            <p:nvPr/>
          </p:nvSpPr>
          <p:spPr>
            <a:xfrm>
              <a:off x="4555808" y="1836096"/>
              <a:ext cx="549184" cy="527221"/>
            </a:xfrm>
            <a:prstGeom prst="ellipse">
              <a:avLst/>
            </a:prstGeom>
            <a:solidFill>
              <a:srgbClr val="3366FF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v</a:t>
              </a:r>
              <a:endParaRPr lang="en-US" dirty="0"/>
            </a:p>
          </p:txBody>
        </p:sp>
        <p:sp>
          <p:nvSpPr>
            <p:cNvPr id="8" name="Oval 7"/>
            <p:cNvSpPr/>
            <p:nvPr/>
          </p:nvSpPr>
          <p:spPr>
            <a:xfrm>
              <a:off x="4391313" y="1949792"/>
              <a:ext cx="549184" cy="527221"/>
            </a:xfrm>
            <a:prstGeom prst="ellipse">
              <a:avLst/>
            </a:prstGeom>
            <a:solidFill>
              <a:srgbClr val="FFFF0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v</a:t>
              </a:r>
              <a:endParaRPr lang="en-US" dirty="0"/>
            </a:p>
          </p:txBody>
        </p:sp>
        <p:sp>
          <p:nvSpPr>
            <p:cNvPr id="19" name="Freeform 18"/>
            <p:cNvSpPr/>
            <p:nvPr/>
          </p:nvSpPr>
          <p:spPr>
            <a:xfrm>
              <a:off x="3630901" y="1917828"/>
              <a:ext cx="665238" cy="254000"/>
            </a:xfrm>
            <a:custGeom>
              <a:avLst/>
              <a:gdLst>
                <a:gd name="connsiteX0" fmla="*/ 0 w 665238"/>
                <a:gd name="connsiteY0" fmla="*/ 254000 h 254000"/>
                <a:gd name="connsiteX1" fmla="*/ 338666 w 665238"/>
                <a:gd name="connsiteY1" fmla="*/ 0 h 254000"/>
                <a:gd name="connsiteX2" fmla="*/ 665238 w 665238"/>
                <a:gd name="connsiteY2" fmla="*/ 254000 h 25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65238" h="254000">
                  <a:moveTo>
                    <a:pt x="0" y="254000"/>
                  </a:moveTo>
                  <a:cubicBezTo>
                    <a:pt x="113896" y="127000"/>
                    <a:pt x="227793" y="0"/>
                    <a:pt x="338666" y="0"/>
                  </a:cubicBezTo>
                  <a:cubicBezTo>
                    <a:pt x="449539" y="0"/>
                    <a:pt x="557388" y="127000"/>
                    <a:pt x="665238" y="254000"/>
                  </a:cubicBezTo>
                </a:path>
              </a:pathLst>
            </a:custGeom>
            <a:ln w="19050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" name="Group 19"/>
            <p:cNvGrpSpPr/>
            <p:nvPr/>
          </p:nvGrpSpPr>
          <p:grpSpPr>
            <a:xfrm>
              <a:off x="4238913" y="2063487"/>
              <a:ext cx="549184" cy="527221"/>
              <a:chOff x="540279" y="2920306"/>
              <a:chExt cx="549184" cy="527221"/>
            </a:xfrm>
          </p:grpSpPr>
          <p:sp>
            <p:nvSpPr>
              <p:cNvPr id="21" name="Oval 20"/>
              <p:cNvSpPr/>
              <p:nvPr/>
            </p:nvSpPr>
            <p:spPr>
              <a:xfrm>
                <a:off x="540279" y="2920306"/>
                <a:ext cx="549184" cy="527221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v</a:t>
                </a:r>
                <a:endParaRPr lang="en-US" dirty="0"/>
              </a:p>
            </p:txBody>
          </p:sp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585" y="2974527"/>
                <a:ext cx="387221" cy="369332"/>
              </a:xfrm>
              <a:prstGeom prst="rect">
                <a:avLst/>
              </a:prstGeom>
              <a:blipFill rotWithShape="0">
                <a:blip r:embed="rId8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p:grpSp>
        <p:sp>
          <p:nvSpPr>
            <p:cNvPr id="24" name="Freeform 23"/>
            <p:cNvSpPr/>
            <p:nvPr/>
          </p:nvSpPr>
          <p:spPr>
            <a:xfrm>
              <a:off x="3611547" y="1700917"/>
              <a:ext cx="858762" cy="463651"/>
            </a:xfrm>
            <a:custGeom>
              <a:avLst/>
              <a:gdLst>
                <a:gd name="connsiteX0" fmla="*/ 0 w 858762"/>
                <a:gd name="connsiteY0" fmla="*/ 463651 h 463651"/>
                <a:gd name="connsiteX1" fmla="*/ 338667 w 858762"/>
                <a:gd name="connsiteY1" fmla="*/ 28222 h 463651"/>
                <a:gd name="connsiteX2" fmla="*/ 858762 w 858762"/>
                <a:gd name="connsiteY2" fmla="*/ 294318 h 463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58762" h="463651">
                  <a:moveTo>
                    <a:pt x="0" y="463651"/>
                  </a:moveTo>
                  <a:cubicBezTo>
                    <a:pt x="97770" y="260047"/>
                    <a:pt x="195540" y="56444"/>
                    <a:pt x="338667" y="28222"/>
                  </a:cubicBezTo>
                  <a:cubicBezTo>
                    <a:pt x="481794" y="0"/>
                    <a:pt x="858762" y="294318"/>
                    <a:pt x="858762" y="294318"/>
                  </a:cubicBezTo>
                </a:path>
              </a:pathLst>
            </a:custGeom>
            <a:ln w="1905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reeform 24"/>
            <p:cNvSpPr/>
            <p:nvPr/>
          </p:nvSpPr>
          <p:spPr>
            <a:xfrm>
              <a:off x="3587357" y="1471108"/>
              <a:ext cx="1076477" cy="669270"/>
            </a:xfrm>
            <a:custGeom>
              <a:avLst/>
              <a:gdLst>
                <a:gd name="connsiteX0" fmla="*/ 0 w 1076477"/>
                <a:gd name="connsiteY0" fmla="*/ 669270 h 669270"/>
                <a:gd name="connsiteX1" fmla="*/ 326572 w 1076477"/>
                <a:gd name="connsiteY1" fmla="*/ 40317 h 669270"/>
                <a:gd name="connsiteX2" fmla="*/ 1076477 w 1076477"/>
                <a:gd name="connsiteY2" fmla="*/ 427365 h 669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76477" h="669270">
                  <a:moveTo>
                    <a:pt x="0" y="669270"/>
                  </a:moveTo>
                  <a:cubicBezTo>
                    <a:pt x="73579" y="374952"/>
                    <a:pt x="147159" y="80634"/>
                    <a:pt x="326572" y="40317"/>
                  </a:cubicBezTo>
                  <a:cubicBezTo>
                    <a:pt x="505985" y="0"/>
                    <a:pt x="1076477" y="427365"/>
                    <a:pt x="1076477" y="427365"/>
                  </a:cubicBezTo>
                </a:path>
              </a:pathLst>
            </a:custGeom>
            <a:ln w="1905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Freeform 25"/>
            <p:cNvSpPr/>
            <p:nvPr/>
          </p:nvSpPr>
          <p:spPr>
            <a:xfrm>
              <a:off x="3563166" y="1190902"/>
              <a:ext cx="1306286" cy="901094"/>
            </a:xfrm>
            <a:custGeom>
              <a:avLst/>
              <a:gdLst>
                <a:gd name="connsiteX0" fmla="*/ 0 w 1306286"/>
                <a:gd name="connsiteY0" fmla="*/ 901094 h 901094"/>
                <a:gd name="connsiteX1" fmla="*/ 266096 w 1306286"/>
                <a:gd name="connsiteY1" fmla="*/ 54428 h 901094"/>
                <a:gd name="connsiteX2" fmla="*/ 1306286 w 1306286"/>
                <a:gd name="connsiteY2" fmla="*/ 574523 h 901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06286" h="901094">
                  <a:moveTo>
                    <a:pt x="0" y="901094"/>
                  </a:moveTo>
                  <a:cubicBezTo>
                    <a:pt x="24191" y="504975"/>
                    <a:pt x="48382" y="108856"/>
                    <a:pt x="266096" y="54428"/>
                  </a:cubicBezTo>
                  <a:cubicBezTo>
                    <a:pt x="483810" y="0"/>
                    <a:pt x="1306286" y="574523"/>
                    <a:pt x="1306286" y="574523"/>
                  </a:cubicBezTo>
                </a:path>
              </a:pathLst>
            </a:custGeom>
            <a:ln w="1905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3" name="Straight Arrow Connector 52"/>
            <p:cNvCxnSpPr/>
            <p:nvPr/>
          </p:nvCxnSpPr>
          <p:spPr>
            <a:xfrm rot="5400000">
              <a:off x="4086596" y="3008426"/>
              <a:ext cx="841305" cy="614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/>
            <p:cNvCxnSpPr/>
            <p:nvPr/>
          </p:nvCxnSpPr>
          <p:spPr>
            <a:xfrm rot="5400000">
              <a:off x="4396234" y="2846351"/>
              <a:ext cx="841305" cy="614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/>
            <p:cNvCxnSpPr/>
            <p:nvPr/>
          </p:nvCxnSpPr>
          <p:spPr>
            <a:xfrm rot="5400000">
              <a:off x="4584919" y="2708471"/>
              <a:ext cx="841305" cy="614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/>
            <p:cNvCxnSpPr/>
            <p:nvPr/>
          </p:nvCxnSpPr>
          <p:spPr>
            <a:xfrm rot="5400000">
              <a:off x="4737319" y="2606876"/>
              <a:ext cx="841305" cy="614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TextBox 95"/>
            <p:cNvSpPr txBox="1"/>
            <p:nvPr/>
          </p:nvSpPr>
          <p:spPr>
            <a:xfrm>
              <a:off x="3483324" y="805538"/>
              <a:ext cx="2115070" cy="369332"/>
            </a:xfrm>
            <a:prstGeom prst="rect">
              <a:avLst/>
            </a:prstGeom>
            <a:solidFill>
              <a:srgbClr val="CDFF9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/>
                <a:t>Trigger Particle Filter</a:t>
              </a:r>
            </a:p>
          </p:txBody>
        </p:sp>
      </p:grpSp>
      <p:grpSp>
        <p:nvGrpSpPr>
          <p:cNvPr id="99" name="Group 98"/>
          <p:cNvGrpSpPr/>
          <p:nvPr/>
        </p:nvGrpSpPr>
        <p:grpSpPr>
          <a:xfrm>
            <a:off x="4750920" y="1792036"/>
            <a:ext cx="2031914" cy="2007164"/>
            <a:chOff x="4750920" y="1525946"/>
            <a:chExt cx="2031914" cy="2007164"/>
          </a:xfrm>
        </p:grpSpPr>
        <p:sp>
          <p:nvSpPr>
            <p:cNvPr id="28" name="Oval 27"/>
            <p:cNvSpPr/>
            <p:nvPr/>
          </p:nvSpPr>
          <p:spPr>
            <a:xfrm>
              <a:off x="5834022" y="1855452"/>
              <a:ext cx="549184" cy="527221"/>
            </a:xfrm>
            <a:prstGeom prst="ellipse">
              <a:avLst/>
            </a:prstGeom>
            <a:solidFill>
              <a:srgbClr val="3366FF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v</a:t>
              </a:r>
              <a:endParaRPr lang="en-US" dirty="0"/>
            </a:p>
          </p:txBody>
        </p:sp>
        <p:sp>
          <p:nvSpPr>
            <p:cNvPr id="29" name="Oval 28"/>
            <p:cNvSpPr/>
            <p:nvPr/>
          </p:nvSpPr>
          <p:spPr>
            <a:xfrm>
              <a:off x="5644381" y="1969148"/>
              <a:ext cx="549184" cy="527221"/>
            </a:xfrm>
            <a:prstGeom prst="ellipse">
              <a:avLst/>
            </a:prstGeom>
            <a:solidFill>
              <a:srgbClr val="FFFF0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v</a:t>
              </a:r>
              <a:endParaRPr lang="en-US" dirty="0"/>
            </a:p>
          </p:txBody>
        </p:sp>
        <p:grpSp>
          <p:nvGrpSpPr>
            <p:cNvPr id="9" name="Group 29"/>
            <p:cNvGrpSpPr/>
            <p:nvPr/>
          </p:nvGrpSpPr>
          <p:grpSpPr>
            <a:xfrm>
              <a:off x="5491981" y="2082843"/>
              <a:ext cx="549184" cy="527221"/>
              <a:chOff x="540279" y="2920306"/>
              <a:chExt cx="549184" cy="527221"/>
            </a:xfrm>
          </p:grpSpPr>
          <p:sp>
            <p:nvSpPr>
              <p:cNvPr id="31" name="Oval 30"/>
              <p:cNvSpPr/>
              <p:nvPr/>
            </p:nvSpPr>
            <p:spPr>
              <a:xfrm>
                <a:off x="540279" y="2920306"/>
                <a:ext cx="549184" cy="527221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v</a:t>
                </a:r>
                <a:endParaRPr lang="en-US" dirty="0"/>
              </a:p>
            </p:txBody>
          </p:sp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585" y="2974527"/>
                <a:ext cx="387221" cy="369332"/>
              </a:xfrm>
              <a:prstGeom prst="rect">
                <a:avLst/>
              </a:prstGeom>
              <a:blipFill rotWithShape="0">
                <a:blip r:embed="rId8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p:grpSp>
        <p:sp>
          <p:nvSpPr>
            <p:cNvPr id="33" name="Freeform 32"/>
            <p:cNvSpPr/>
            <p:nvPr/>
          </p:nvSpPr>
          <p:spPr>
            <a:xfrm>
              <a:off x="4750920" y="1898473"/>
              <a:ext cx="783770" cy="316898"/>
            </a:xfrm>
            <a:custGeom>
              <a:avLst/>
              <a:gdLst>
                <a:gd name="connsiteX0" fmla="*/ 0 w 665238"/>
                <a:gd name="connsiteY0" fmla="*/ 254000 h 254000"/>
                <a:gd name="connsiteX1" fmla="*/ 338666 w 665238"/>
                <a:gd name="connsiteY1" fmla="*/ 0 h 254000"/>
                <a:gd name="connsiteX2" fmla="*/ 665238 w 665238"/>
                <a:gd name="connsiteY2" fmla="*/ 254000 h 25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65238" h="254000">
                  <a:moveTo>
                    <a:pt x="0" y="254000"/>
                  </a:moveTo>
                  <a:cubicBezTo>
                    <a:pt x="113896" y="127000"/>
                    <a:pt x="227793" y="0"/>
                    <a:pt x="338666" y="0"/>
                  </a:cubicBezTo>
                  <a:cubicBezTo>
                    <a:pt x="449539" y="0"/>
                    <a:pt x="557388" y="127000"/>
                    <a:pt x="665238" y="254000"/>
                  </a:cubicBezTo>
                </a:path>
              </a:pathLst>
            </a:custGeom>
            <a:ln w="19050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Freeform 33"/>
            <p:cNvSpPr/>
            <p:nvPr/>
          </p:nvSpPr>
          <p:spPr>
            <a:xfrm>
              <a:off x="4830749" y="1688016"/>
              <a:ext cx="945846" cy="316898"/>
            </a:xfrm>
            <a:custGeom>
              <a:avLst/>
              <a:gdLst>
                <a:gd name="connsiteX0" fmla="*/ 0 w 665238"/>
                <a:gd name="connsiteY0" fmla="*/ 254000 h 254000"/>
                <a:gd name="connsiteX1" fmla="*/ 338666 w 665238"/>
                <a:gd name="connsiteY1" fmla="*/ 0 h 254000"/>
                <a:gd name="connsiteX2" fmla="*/ 665238 w 665238"/>
                <a:gd name="connsiteY2" fmla="*/ 254000 h 25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65238" h="254000">
                  <a:moveTo>
                    <a:pt x="0" y="254000"/>
                  </a:moveTo>
                  <a:cubicBezTo>
                    <a:pt x="113896" y="127000"/>
                    <a:pt x="227793" y="0"/>
                    <a:pt x="338666" y="0"/>
                  </a:cubicBezTo>
                  <a:cubicBezTo>
                    <a:pt x="449539" y="0"/>
                    <a:pt x="557388" y="127000"/>
                    <a:pt x="665238" y="254000"/>
                  </a:cubicBezTo>
                </a:path>
              </a:pathLst>
            </a:custGeom>
            <a:ln w="19050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Freeform 34"/>
            <p:cNvSpPr/>
            <p:nvPr/>
          </p:nvSpPr>
          <p:spPr>
            <a:xfrm>
              <a:off x="4910578" y="1525946"/>
              <a:ext cx="1132111" cy="316898"/>
            </a:xfrm>
            <a:custGeom>
              <a:avLst/>
              <a:gdLst>
                <a:gd name="connsiteX0" fmla="*/ 0 w 665238"/>
                <a:gd name="connsiteY0" fmla="*/ 254000 h 254000"/>
                <a:gd name="connsiteX1" fmla="*/ 338666 w 665238"/>
                <a:gd name="connsiteY1" fmla="*/ 0 h 254000"/>
                <a:gd name="connsiteX2" fmla="*/ 665238 w 665238"/>
                <a:gd name="connsiteY2" fmla="*/ 254000 h 25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65238" h="254000">
                  <a:moveTo>
                    <a:pt x="0" y="254000"/>
                  </a:moveTo>
                  <a:cubicBezTo>
                    <a:pt x="113896" y="127000"/>
                    <a:pt x="227793" y="0"/>
                    <a:pt x="338666" y="0"/>
                  </a:cubicBezTo>
                  <a:cubicBezTo>
                    <a:pt x="449539" y="0"/>
                    <a:pt x="557388" y="127000"/>
                    <a:pt x="665238" y="254000"/>
                  </a:cubicBezTo>
                </a:path>
              </a:pathLst>
            </a:custGeom>
            <a:ln w="19050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7" name="Straight Arrow Connector 56"/>
            <p:cNvCxnSpPr/>
            <p:nvPr/>
          </p:nvCxnSpPr>
          <p:spPr>
            <a:xfrm rot="5400000">
              <a:off x="5329986" y="3030205"/>
              <a:ext cx="841305" cy="614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/>
            <p:cNvCxnSpPr/>
            <p:nvPr/>
          </p:nvCxnSpPr>
          <p:spPr>
            <a:xfrm rot="5400000">
              <a:off x="5688001" y="2843945"/>
              <a:ext cx="841305" cy="614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/>
            <p:cNvCxnSpPr/>
            <p:nvPr/>
          </p:nvCxnSpPr>
          <p:spPr>
            <a:xfrm rot="5400000">
              <a:off x="5876686" y="2730255"/>
              <a:ext cx="841305" cy="614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" name="Group 78"/>
            <p:cNvGrpSpPr/>
            <p:nvPr/>
          </p:nvGrpSpPr>
          <p:grpSpPr>
            <a:xfrm>
              <a:off x="6240949" y="2934440"/>
              <a:ext cx="541885" cy="598670"/>
              <a:chOff x="1873435" y="4853886"/>
              <a:chExt cx="541885" cy="598670"/>
            </a:xfrm>
          </p:grpSpPr>
          <p:grpSp>
            <p:nvGrpSpPr>
              <p:cNvPr id="27" name="Group 65"/>
              <p:cNvGrpSpPr/>
              <p:nvPr/>
            </p:nvGrpSpPr>
            <p:grpSpPr>
              <a:xfrm>
                <a:off x="1873435" y="4853886"/>
                <a:ext cx="363502" cy="598670"/>
                <a:chOff x="1873435" y="4589814"/>
                <a:chExt cx="363502" cy="598670"/>
              </a:xfrm>
            </p:grpSpPr>
            <p:sp>
              <p:nvSpPr>
                <p:cNvPr id="82" name="TextBox 81"/>
                <p:cNvSpPr txBox="1"/>
                <p:nvPr/>
              </p:nvSpPr>
              <p:spPr>
                <a:xfrm>
                  <a:off x="1873436" y="4589814"/>
                  <a:ext cx="363501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800"/>
                    <a:t>~</a:t>
                  </a:r>
                </a:p>
              </p:txBody>
            </p:sp>
            <p:sp>
              <p:nvSpPr>
                <p:cNvPr id="83" name="TextBox 82"/>
                <p:cNvSpPr txBox="1"/>
                <p:nvPr/>
              </p:nvSpPr>
              <p:spPr>
                <a:xfrm>
                  <a:off x="1873435" y="4665264"/>
                  <a:ext cx="363501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800"/>
                    <a:t>~</a:t>
                  </a:r>
                </a:p>
              </p:txBody>
            </p:sp>
          </p:grpSp>
          <p:sp>
            <p:nvSpPr>
              <p:cNvPr id="81" name="TextBox 80"/>
              <p:cNvSpPr txBox="1"/>
              <p:nvPr/>
            </p:nvSpPr>
            <p:spPr>
              <a:xfrm>
                <a:off x="2074612" y="4904186"/>
                <a:ext cx="34070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>
                    <a:latin typeface="Lucida Bright"/>
                    <a:cs typeface="Lucida Bright"/>
                  </a:rPr>
                  <a:t>1</a:t>
                </a:r>
              </a:p>
            </p:txBody>
          </p:sp>
        </p:grpSp>
      </p:grpSp>
      <p:grpSp>
        <p:nvGrpSpPr>
          <p:cNvPr id="110" name="Group 109"/>
          <p:cNvGrpSpPr/>
          <p:nvPr/>
        </p:nvGrpSpPr>
        <p:grpSpPr>
          <a:xfrm>
            <a:off x="6284595" y="1325632"/>
            <a:ext cx="2387285" cy="2839740"/>
            <a:chOff x="6284595" y="1059542"/>
            <a:chExt cx="2387285" cy="2839740"/>
          </a:xfrm>
        </p:grpSpPr>
        <p:grpSp>
          <p:nvGrpSpPr>
            <p:cNvPr id="103" name="Group 102"/>
            <p:cNvGrpSpPr/>
            <p:nvPr/>
          </p:nvGrpSpPr>
          <p:grpSpPr>
            <a:xfrm>
              <a:off x="6284595" y="1739219"/>
              <a:ext cx="2387285" cy="2160063"/>
              <a:chOff x="6284595" y="1739219"/>
              <a:chExt cx="2387285" cy="2160063"/>
            </a:xfrm>
          </p:grpSpPr>
          <p:sp>
            <p:nvSpPr>
              <p:cNvPr id="38" name="Freeform 37"/>
              <p:cNvSpPr/>
              <p:nvPr/>
            </p:nvSpPr>
            <p:spPr>
              <a:xfrm>
                <a:off x="6284595" y="1739219"/>
                <a:ext cx="786190" cy="364873"/>
              </a:xfrm>
              <a:custGeom>
                <a:avLst/>
                <a:gdLst>
                  <a:gd name="connsiteX0" fmla="*/ 0 w 786190"/>
                  <a:gd name="connsiteY0" fmla="*/ 207635 h 364873"/>
                  <a:gd name="connsiteX1" fmla="*/ 508000 w 786190"/>
                  <a:gd name="connsiteY1" fmla="*/ 26206 h 364873"/>
                  <a:gd name="connsiteX2" fmla="*/ 786190 w 786190"/>
                  <a:gd name="connsiteY2" fmla="*/ 364873 h 3648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86190" h="364873">
                    <a:moveTo>
                      <a:pt x="0" y="207635"/>
                    </a:moveTo>
                    <a:cubicBezTo>
                      <a:pt x="188484" y="103817"/>
                      <a:pt x="376968" y="0"/>
                      <a:pt x="508000" y="26206"/>
                    </a:cubicBezTo>
                    <a:cubicBezTo>
                      <a:pt x="639032" y="52412"/>
                      <a:pt x="786190" y="364873"/>
                      <a:pt x="786190" y="364873"/>
                    </a:cubicBezTo>
                  </a:path>
                </a:pathLst>
              </a:custGeom>
              <a:ln w="19050" cap="flat" cmpd="sng" algn="ctr">
                <a:solidFill>
                  <a:srgbClr val="000000"/>
                </a:solidFill>
                <a:prstDash val="solid"/>
                <a:miter lim="800000"/>
                <a:headEnd type="none" w="med" len="med"/>
                <a:tailEnd type="arrow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Freeform 38"/>
              <p:cNvSpPr/>
              <p:nvPr/>
            </p:nvSpPr>
            <p:spPr>
              <a:xfrm>
                <a:off x="7465091" y="1929921"/>
                <a:ext cx="665238" cy="254000"/>
              </a:xfrm>
              <a:custGeom>
                <a:avLst/>
                <a:gdLst>
                  <a:gd name="connsiteX0" fmla="*/ 0 w 665238"/>
                  <a:gd name="connsiteY0" fmla="*/ 254000 h 254000"/>
                  <a:gd name="connsiteX1" fmla="*/ 338666 w 665238"/>
                  <a:gd name="connsiteY1" fmla="*/ 0 h 254000"/>
                  <a:gd name="connsiteX2" fmla="*/ 665238 w 665238"/>
                  <a:gd name="connsiteY2" fmla="*/ 254000 h 254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65238" h="254000">
                    <a:moveTo>
                      <a:pt x="0" y="254000"/>
                    </a:moveTo>
                    <a:cubicBezTo>
                      <a:pt x="113896" y="127000"/>
                      <a:pt x="227793" y="0"/>
                      <a:pt x="338666" y="0"/>
                    </a:cubicBezTo>
                    <a:cubicBezTo>
                      <a:pt x="449539" y="0"/>
                      <a:pt x="557388" y="127000"/>
                      <a:pt x="665238" y="254000"/>
                    </a:cubicBezTo>
                  </a:path>
                </a:pathLst>
              </a:custGeom>
              <a:ln w="19050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arrow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0" name="Group 39"/>
              <p:cNvGrpSpPr/>
              <p:nvPr/>
            </p:nvGrpSpPr>
            <p:grpSpPr>
              <a:xfrm>
                <a:off x="8097771" y="2050430"/>
                <a:ext cx="549184" cy="527221"/>
                <a:chOff x="540279" y="2920306"/>
                <a:chExt cx="549184" cy="527221"/>
              </a:xfrm>
            </p:grpSpPr>
            <p:sp>
              <p:nvSpPr>
                <p:cNvPr id="41" name="Oval 40"/>
                <p:cNvSpPr/>
                <p:nvPr/>
              </p:nvSpPr>
              <p:spPr>
                <a:xfrm>
                  <a:off x="540279" y="2920306"/>
                  <a:ext cx="549184" cy="527221"/>
                </a:xfrm>
                <a:prstGeom prst="ellipse">
                  <a:avLst/>
                </a:prstGeom>
                <a:solidFill>
                  <a:schemeClr val="bg1"/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 smtClean="0"/>
                    <a:t>v</a:t>
                  </a:r>
                  <a:endParaRPr lang="en-US" dirty="0"/>
                </a:p>
              </p:txBody>
            </p:sp>
            <p:sp>
              <p:nvSpPr>
                <p:cNvPr id="42" name="TextBox 4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6585" y="2974527"/>
                  <a:ext cx="387221" cy="369332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b="-819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p:grpSp>
          <p:grpSp>
            <p:nvGrpSpPr>
              <p:cNvPr id="11" name="Group 45"/>
              <p:cNvGrpSpPr/>
              <p:nvPr/>
            </p:nvGrpSpPr>
            <p:grpSpPr>
              <a:xfrm>
                <a:off x="6965179" y="2056226"/>
                <a:ext cx="549184" cy="527221"/>
                <a:chOff x="540279" y="2920306"/>
                <a:chExt cx="549184" cy="527221"/>
              </a:xfrm>
            </p:grpSpPr>
            <p:sp>
              <p:nvSpPr>
                <p:cNvPr id="47" name="Oval 46"/>
                <p:cNvSpPr/>
                <p:nvPr/>
              </p:nvSpPr>
              <p:spPr>
                <a:xfrm>
                  <a:off x="540279" y="2920306"/>
                  <a:ext cx="549184" cy="527221"/>
                </a:xfrm>
                <a:prstGeom prst="ellipse">
                  <a:avLst/>
                </a:prstGeom>
                <a:solidFill>
                  <a:srgbClr val="FFB80D"/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 smtClean="0"/>
                    <a:t>v</a:t>
                  </a:r>
                  <a:endParaRPr lang="en-US" dirty="0"/>
                </a:p>
              </p:txBody>
            </p:sp>
            <p:sp>
              <p:nvSpPr>
                <p:cNvPr id="48" name="TextBox 4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6585" y="2974527"/>
                  <a:ext cx="387221" cy="369332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b="-819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p:grpSp>
          <p:cxnSp>
            <p:nvCxnSpPr>
              <p:cNvPr id="60" name="Straight Arrow Connector 59"/>
              <p:cNvCxnSpPr/>
              <p:nvPr/>
            </p:nvCxnSpPr>
            <p:spPr>
              <a:xfrm rot="5400000">
                <a:off x="6791076" y="3003608"/>
                <a:ext cx="841305" cy="6146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Arrow Connector 60"/>
              <p:cNvCxnSpPr/>
              <p:nvPr/>
            </p:nvCxnSpPr>
            <p:spPr>
              <a:xfrm rot="5400000">
                <a:off x="7947860" y="2985717"/>
                <a:ext cx="841305" cy="6146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0" name="Group 83"/>
              <p:cNvGrpSpPr/>
              <p:nvPr/>
            </p:nvGrpSpPr>
            <p:grpSpPr>
              <a:xfrm>
                <a:off x="6996872" y="3300612"/>
                <a:ext cx="541885" cy="598670"/>
                <a:chOff x="1873435" y="4853886"/>
                <a:chExt cx="541885" cy="598670"/>
              </a:xfrm>
            </p:grpSpPr>
            <p:grpSp>
              <p:nvGrpSpPr>
                <p:cNvPr id="36" name="Group 65"/>
                <p:cNvGrpSpPr/>
                <p:nvPr/>
              </p:nvGrpSpPr>
              <p:grpSpPr>
                <a:xfrm>
                  <a:off x="1873435" y="4853886"/>
                  <a:ext cx="363502" cy="598670"/>
                  <a:chOff x="1873435" y="4589814"/>
                  <a:chExt cx="363502" cy="598670"/>
                </a:xfrm>
              </p:grpSpPr>
              <p:sp>
                <p:nvSpPr>
                  <p:cNvPr id="87" name="TextBox 86"/>
                  <p:cNvSpPr txBox="1"/>
                  <p:nvPr/>
                </p:nvSpPr>
                <p:spPr>
                  <a:xfrm>
                    <a:off x="1873436" y="4589814"/>
                    <a:ext cx="363501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800"/>
                      <a:t>~</a:t>
                    </a:r>
                  </a:p>
                </p:txBody>
              </p:sp>
              <p:sp>
                <p:nvSpPr>
                  <p:cNvPr id="88" name="TextBox 87"/>
                  <p:cNvSpPr txBox="1"/>
                  <p:nvPr/>
                </p:nvSpPr>
                <p:spPr>
                  <a:xfrm>
                    <a:off x="1873435" y="4665264"/>
                    <a:ext cx="363501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800"/>
                      <a:t>~</a:t>
                    </a:r>
                  </a:p>
                </p:txBody>
              </p:sp>
            </p:grpSp>
            <p:sp>
              <p:nvSpPr>
                <p:cNvPr id="86" name="TextBox 85"/>
                <p:cNvSpPr txBox="1"/>
                <p:nvPr/>
              </p:nvSpPr>
              <p:spPr>
                <a:xfrm>
                  <a:off x="2074612" y="4904186"/>
                  <a:ext cx="340708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>
                      <a:latin typeface="Lucida Bright"/>
                      <a:cs typeface="Lucida Bright"/>
                    </a:rPr>
                    <a:t>1</a:t>
                  </a:r>
                </a:p>
              </p:txBody>
            </p:sp>
          </p:grpSp>
          <p:grpSp>
            <p:nvGrpSpPr>
              <p:cNvPr id="37" name="Group 88"/>
              <p:cNvGrpSpPr/>
              <p:nvPr/>
            </p:nvGrpSpPr>
            <p:grpSpPr>
              <a:xfrm>
                <a:off x="8129995" y="3264390"/>
                <a:ext cx="541885" cy="598670"/>
                <a:chOff x="1873435" y="4853886"/>
                <a:chExt cx="541885" cy="598670"/>
              </a:xfrm>
            </p:grpSpPr>
            <p:grpSp>
              <p:nvGrpSpPr>
                <p:cNvPr id="40" name="Group 65"/>
                <p:cNvGrpSpPr/>
                <p:nvPr/>
              </p:nvGrpSpPr>
              <p:grpSpPr>
                <a:xfrm>
                  <a:off x="1873435" y="4853886"/>
                  <a:ext cx="363502" cy="598670"/>
                  <a:chOff x="1873435" y="4589814"/>
                  <a:chExt cx="363502" cy="598670"/>
                </a:xfrm>
              </p:grpSpPr>
              <p:sp>
                <p:nvSpPr>
                  <p:cNvPr id="92" name="TextBox 91"/>
                  <p:cNvSpPr txBox="1"/>
                  <p:nvPr/>
                </p:nvSpPr>
                <p:spPr>
                  <a:xfrm>
                    <a:off x="1873436" y="4589814"/>
                    <a:ext cx="363501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800"/>
                      <a:t>~</a:t>
                    </a:r>
                  </a:p>
                </p:txBody>
              </p:sp>
              <p:sp>
                <p:nvSpPr>
                  <p:cNvPr id="93" name="TextBox 92"/>
                  <p:cNvSpPr txBox="1"/>
                  <p:nvPr/>
                </p:nvSpPr>
                <p:spPr>
                  <a:xfrm>
                    <a:off x="1873435" y="4665264"/>
                    <a:ext cx="363501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800"/>
                      <a:t>~</a:t>
                    </a:r>
                  </a:p>
                </p:txBody>
              </p:sp>
            </p:grpSp>
            <p:sp>
              <p:nvSpPr>
                <p:cNvPr id="91" name="TextBox 90"/>
                <p:cNvSpPr txBox="1"/>
                <p:nvPr/>
              </p:nvSpPr>
              <p:spPr>
                <a:xfrm>
                  <a:off x="2074612" y="4904186"/>
                  <a:ext cx="340708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>
                      <a:latin typeface="Lucida Bright"/>
                      <a:cs typeface="Lucida Bright"/>
                    </a:rPr>
                    <a:t>1</a:t>
                  </a:r>
                </a:p>
              </p:txBody>
            </p:sp>
          </p:grpSp>
        </p:grpSp>
        <p:sp>
          <p:nvSpPr>
            <p:cNvPr id="106" name="TextBox 105"/>
            <p:cNvSpPr txBox="1"/>
            <p:nvPr/>
          </p:nvSpPr>
          <p:spPr>
            <a:xfrm>
              <a:off x="6741467" y="1059542"/>
              <a:ext cx="872317" cy="646331"/>
            </a:xfrm>
            <a:prstGeom prst="rect">
              <a:avLst/>
            </a:prstGeom>
            <a:solidFill>
              <a:srgbClr val="CDFF9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/>
                <a:t>Back to</a:t>
              </a:r>
            </a:p>
            <a:p>
              <a:pPr algn="ctr"/>
              <a:r>
                <a:rPr lang="en-US"/>
                <a:t>Kalman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58712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609600" y="357465"/>
            <a:ext cx="8229600" cy="868362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Lucida Bright"/>
                <a:ea typeface="+mj-ea"/>
                <a:cs typeface="Lucida Bright"/>
              </a:defRPr>
            </a:lvl1pPr>
          </a:lstStyle>
          <a:p>
            <a:r>
              <a:rPr lang="en-US" sz="3000" dirty="0"/>
              <a:t>Simple Particle Converges slowly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A7A64-8925-4B35-8978-163368C083A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Picture 7" descr="pf_divergence.pdf - Google Chrome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8" t="16249" r="24545" b="5418"/>
          <a:stretch/>
        </p:blipFill>
        <p:spPr>
          <a:xfrm>
            <a:off x="486031" y="1500519"/>
            <a:ext cx="8029143" cy="4581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071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950750" y="2347462"/>
            <a:ext cx="698805" cy="2798278"/>
            <a:chOff x="768682" y="1282689"/>
            <a:chExt cx="1216152" cy="3867912"/>
          </a:xfrm>
        </p:grpSpPr>
        <p:sp>
          <p:nvSpPr>
            <p:cNvPr id="33" name="Rounded Rectangle 32"/>
            <p:cNvSpPr/>
            <p:nvPr/>
          </p:nvSpPr>
          <p:spPr>
            <a:xfrm>
              <a:off x="768682" y="1282689"/>
              <a:ext cx="1216152" cy="3867912"/>
            </a:xfrm>
            <a:prstGeom prst="round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>
              <a:off x="1197583" y="4164115"/>
              <a:ext cx="270988" cy="200738"/>
            </a:xfrm>
            <a:prstGeom prst="ellipse">
              <a:avLst/>
            </a:prstGeom>
            <a:solidFill>
              <a:srgbClr val="00B0F0"/>
            </a:solidFill>
            <a:ln w="5080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0" name="Straight Arrow Connector 9"/>
          <p:cNvCxnSpPr/>
          <p:nvPr/>
        </p:nvCxnSpPr>
        <p:spPr>
          <a:xfrm flipV="1">
            <a:off x="1362195" y="2722174"/>
            <a:ext cx="698806" cy="245473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1352909" y="4538717"/>
            <a:ext cx="990971" cy="263453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1848394" y="3608716"/>
                <a:ext cx="35561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b="0" i="0" dirty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:mv="urn:schemas-microsoft-com:mac:vml"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8394" y="3608716"/>
                <a:ext cx="355610" cy="307777"/>
              </a:xfrm>
              <a:prstGeom prst="rect">
                <a:avLst/>
              </a:prstGeom>
              <a:blipFill rotWithShape="0">
                <a:blip r:embed="rId3"/>
                <a:stretch>
                  <a:fillRect l="-15254" r="-15254" b="-2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/>
          <p:cNvSpPr txBox="1"/>
          <p:nvPr/>
        </p:nvSpPr>
        <p:spPr>
          <a:xfrm>
            <a:off x="2741617" y="5394309"/>
            <a:ext cx="207909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000" dirty="0" smtClean="0">
                <a:latin typeface="Lucida Bright" panose="02040602050505020304" pitchFamily="18" charset="0"/>
              </a:rPr>
              <a:t>Measurement (q)</a:t>
            </a:r>
            <a:endParaRPr lang="en-US" sz="2000" dirty="0">
              <a:latin typeface="Lucida Bright" panose="02040602050505020304" pitchFamily="18" charset="0"/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 flipH="1" flipV="1">
            <a:off x="3664585" y="4501266"/>
            <a:ext cx="548" cy="879052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53742" y="5138514"/>
            <a:ext cx="123944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latin typeface="Lucida Bright" panose="02040602050505020304" pitchFamily="18" charset="0"/>
              </a:rPr>
              <a:t>Initial </a:t>
            </a:r>
          </a:p>
          <a:p>
            <a:pPr algn="ctr"/>
            <a:r>
              <a:rPr lang="en-US" sz="2000" dirty="0" smtClean="0">
                <a:latin typeface="Lucida Bright" panose="02040602050505020304" pitchFamily="18" charset="0"/>
              </a:rPr>
              <a:t>Particles</a:t>
            </a:r>
            <a:endParaRPr lang="en-US" sz="2000" dirty="0">
              <a:latin typeface="Lucida Bright" panose="02040602050505020304" pitchFamily="18" charset="0"/>
            </a:endParaRPr>
          </a:p>
        </p:txBody>
      </p:sp>
      <p:sp>
        <p:nvSpPr>
          <p:cNvPr id="20" name="Oval 19"/>
          <p:cNvSpPr/>
          <p:nvPr/>
        </p:nvSpPr>
        <p:spPr>
          <a:xfrm>
            <a:off x="1197199" y="3679308"/>
            <a:ext cx="155711" cy="145226"/>
          </a:xfrm>
          <a:prstGeom prst="ellipse">
            <a:avLst/>
          </a:prstGeom>
          <a:solidFill>
            <a:srgbClr val="FF0000"/>
          </a:solidFill>
          <a:ln w="50800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1197199" y="2923404"/>
            <a:ext cx="155711" cy="145226"/>
          </a:xfrm>
          <a:prstGeom prst="ellipse">
            <a:avLst/>
          </a:prstGeom>
          <a:solidFill>
            <a:srgbClr val="FFFF00"/>
          </a:solidFill>
          <a:ln w="50800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833710" y="1693628"/>
                <a:ext cx="1070678" cy="461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0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𝑡𝑖𝑚𝑒</m:t>
                          </m:r>
                        </m:e>
                        <m:sub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3000" dirty="0">
                  <a:latin typeface="Lucida Bright" panose="02040602050505020304" pitchFamily="18" charset="0"/>
                </a:endParaRPr>
              </a:p>
            </p:txBody>
          </p:sp>
        </mc:Choice>
        <mc:Fallback xmlns:mv="urn:schemas-microsoft-com:mac:vml"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710" y="1693628"/>
                <a:ext cx="1070678" cy="46166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3322978" y="1690688"/>
                <a:ext cx="1061766" cy="461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0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𝑡𝑖𝑚𝑒</m:t>
                          </m:r>
                        </m:e>
                        <m:sub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000" dirty="0">
                  <a:latin typeface="Lucida Bright" panose="02040602050505020304" pitchFamily="18" charset="0"/>
                </a:endParaRPr>
              </a:p>
            </p:txBody>
          </p:sp>
        </mc:Choice>
        <mc:Fallback xmlns:mv="urn:schemas-microsoft-com:mac:vml"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2978" y="1690688"/>
                <a:ext cx="1061766" cy="461665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Title 1"/>
          <p:cNvSpPr txBox="1">
            <a:spLocks/>
          </p:cNvSpPr>
          <p:nvPr/>
        </p:nvSpPr>
        <p:spPr>
          <a:xfrm>
            <a:off x="609600" y="357465"/>
            <a:ext cx="8229600" cy="868362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Lucida Bright"/>
                <a:ea typeface="+mj-ea"/>
                <a:cs typeface="Lucida Bright"/>
              </a:defRPr>
            </a:lvl1pPr>
          </a:lstStyle>
          <a:p>
            <a:r>
              <a:rPr lang="en-US" sz="3000" dirty="0" smtClean="0"/>
              <a:t>Simple Particle Filter</a:t>
            </a:r>
            <a:endParaRPr lang="en-US" sz="30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572A2A7-F496-4C1D-903A-5CBAC5D3243C}" type="slidenum">
              <a:rPr lang="en-US" smtClean="0"/>
              <a:pPr>
                <a:defRPr/>
              </a:pPr>
              <a:t>52</a:t>
            </a:fld>
            <a:endParaRPr lang="en-US"/>
          </a:p>
        </p:txBody>
      </p:sp>
      <p:cxnSp>
        <p:nvCxnSpPr>
          <p:cNvPr id="27" name="Straight Arrow Connector 26"/>
          <p:cNvCxnSpPr/>
          <p:nvPr/>
        </p:nvCxnSpPr>
        <p:spPr>
          <a:xfrm flipV="1">
            <a:off x="3946630" y="2617214"/>
            <a:ext cx="2511320" cy="378101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ounded Rectangle 35"/>
          <p:cNvSpPr/>
          <p:nvPr/>
        </p:nvSpPr>
        <p:spPr>
          <a:xfrm>
            <a:off x="5629012" y="1887769"/>
            <a:ext cx="2112258" cy="529167"/>
          </a:xfrm>
          <a:prstGeom prst="round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 dirty="0" smtClean="0">
                <a:solidFill>
                  <a:prstClr val="black"/>
                </a:solidFill>
                <a:latin typeface="Lucida Bright" panose="02040602050505020304" pitchFamily="18" charset="0"/>
              </a:rPr>
              <a:t>Weigh and Propagate</a:t>
            </a:r>
            <a:endParaRPr lang="en-US" sz="1400" dirty="0">
              <a:solidFill>
                <a:prstClr val="black"/>
              </a:solidFill>
              <a:latin typeface="Lucida Bright" panose="02040602050505020304" pitchFamily="18" charset="0"/>
            </a:endParaRPr>
          </a:p>
        </p:txBody>
      </p:sp>
      <p:grpSp>
        <p:nvGrpSpPr>
          <p:cNvPr id="38" name="Group 37"/>
          <p:cNvGrpSpPr/>
          <p:nvPr/>
        </p:nvGrpSpPr>
        <p:grpSpPr>
          <a:xfrm>
            <a:off x="6639421" y="1887769"/>
            <a:ext cx="45720" cy="569359"/>
            <a:chOff x="687858" y="1498891"/>
            <a:chExt cx="45720" cy="569359"/>
          </a:xfrm>
        </p:grpSpPr>
        <p:sp>
          <p:nvSpPr>
            <p:cNvPr id="39" name="Rectangle 38"/>
            <p:cNvSpPr/>
            <p:nvPr/>
          </p:nvSpPr>
          <p:spPr>
            <a:xfrm>
              <a:off x="687858" y="1505051"/>
              <a:ext cx="45719" cy="563199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scene3d>
              <a:camera prst="orthographicFront">
                <a:rot lat="0" lon="0" rev="8100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687859" y="1498891"/>
              <a:ext cx="45719" cy="563199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scene3d>
              <a:camera prst="orthographicFront">
                <a:rot lat="0" lon="0" rev="2700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Oval 24"/>
          <p:cNvSpPr/>
          <p:nvPr/>
        </p:nvSpPr>
        <p:spPr>
          <a:xfrm>
            <a:off x="3514249" y="2915415"/>
            <a:ext cx="166058" cy="161203"/>
          </a:xfrm>
          <a:prstGeom prst="ellipse">
            <a:avLst/>
          </a:prstGeom>
          <a:solidFill>
            <a:srgbClr val="FF0000">
              <a:alpha val="46000"/>
            </a:srgbClr>
          </a:solidFill>
          <a:ln>
            <a:noFill/>
          </a:ln>
          <a:effectLst>
            <a:glow rad="1905000">
              <a:srgbClr val="FF0000">
                <a:alpha val="66000"/>
              </a:srgbClr>
            </a:glow>
            <a:reflection blurRad="1270000" stA="45000" endPos="650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>
            <a:spLocks noChangeAspect="1"/>
          </p:cNvSpPr>
          <p:nvPr/>
        </p:nvSpPr>
        <p:spPr>
          <a:xfrm>
            <a:off x="3597278" y="4184203"/>
            <a:ext cx="145003" cy="139059"/>
          </a:xfrm>
          <a:prstGeom prst="ellipse">
            <a:avLst/>
          </a:prstGeom>
          <a:solidFill>
            <a:srgbClr val="00B050">
              <a:alpha val="20000"/>
            </a:srgbClr>
          </a:solidFill>
          <a:ln>
            <a:noFill/>
          </a:ln>
          <a:effectLst>
            <a:glow rad="1905000">
              <a:srgbClr val="00B050">
                <a:alpha val="66000"/>
              </a:srgbClr>
            </a:glow>
            <a:reflection blurRad="1270000" stA="45000" endPos="650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1319716" y="3011538"/>
            <a:ext cx="2308311" cy="724861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6167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/>
      <p:bldP spid="23" grpId="0" animBg="1"/>
      <p:bldP spid="36" grpId="0" animBg="1"/>
      <p:bldP spid="25" grpId="0" animBg="1"/>
      <p:bldP spid="26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/>
          <p:cNvSpPr>
            <a:spLocks noChangeAspect="1"/>
          </p:cNvSpPr>
          <p:nvPr/>
        </p:nvSpPr>
        <p:spPr>
          <a:xfrm>
            <a:off x="3597278" y="4184203"/>
            <a:ext cx="145003" cy="139059"/>
          </a:xfrm>
          <a:prstGeom prst="ellipse">
            <a:avLst/>
          </a:prstGeom>
          <a:solidFill>
            <a:srgbClr val="00B050">
              <a:alpha val="20000"/>
            </a:srgbClr>
          </a:solidFill>
          <a:ln>
            <a:noFill/>
          </a:ln>
          <a:effectLst>
            <a:glow rad="1905000">
              <a:srgbClr val="00B050">
                <a:alpha val="66000"/>
              </a:srgbClr>
            </a:glow>
            <a:reflection blurRad="1270000" stA="45000" endPos="650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1" name="Group 40"/>
          <p:cNvGrpSpPr/>
          <p:nvPr/>
        </p:nvGrpSpPr>
        <p:grpSpPr>
          <a:xfrm>
            <a:off x="857873" y="3787961"/>
            <a:ext cx="2760656" cy="2727734"/>
            <a:chOff x="857873" y="3787961"/>
            <a:chExt cx="2760656" cy="2727734"/>
          </a:xfrm>
        </p:grpSpPr>
        <p:sp>
          <p:nvSpPr>
            <p:cNvPr id="36" name="Rounded Rectangle 35"/>
            <p:cNvSpPr/>
            <p:nvPr/>
          </p:nvSpPr>
          <p:spPr>
            <a:xfrm>
              <a:off x="857873" y="5986528"/>
              <a:ext cx="2544739" cy="529167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400" dirty="0" smtClean="0">
                  <a:solidFill>
                    <a:schemeClr val="bg1"/>
                  </a:solidFill>
                  <a:latin typeface="Lucida Bright" panose="02040602050505020304" pitchFamily="18" charset="0"/>
                </a:rPr>
                <a:t>Combine Trans. And Meas. </a:t>
              </a:r>
              <a:r>
                <a:rPr lang="en-US" sz="1400" dirty="0">
                  <a:solidFill>
                    <a:schemeClr val="bg1"/>
                  </a:solidFill>
                  <a:latin typeface="Lucida Bright" panose="02040602050505020304" pitchFamily="18" charset="0"/>
                </a:rPr>
                <a:t>l</a:t>
              </a:r>
              <a:r>
                <a:rPr lang="en-US" sz="1400" dirty="0" smtClean="0">
                  <a:solidFill>
                    <a:schemeClr val="bg1"/>
                  </a:solidFill>
                  <a:latin typeface="Lucida Bright" panose="02040602050505020304" pitchFamily="18" charset="0"/>
                </a:rPr>
                <a:t>ike </a:t>
              </a:r>
              <a:r>
                <a:rPr lang="en-US" sz="1400" dirty="0" err="1" smtClean="0">
                  <a:solidFill>
                    <a:schemeClr val="bg1"/>
                  </a:solidFill>
                  <a:latin typeface="Lucida Bright" panose="02040602050505020304" pitchFamily="18" charset="0"/>
                </a:rPr>
                <a:t>Kalman</a:t>
              </a:r>
              <a:r>
                <a:rPr lang="en-US" sz="1400" dirty="0" smtClean="0">
                  <a:solidFill>
                    <a:schemeClr val="bg1"/>
                  </a:solidFill>
                  <a:latin typeface="Lucida Bright" panose="02040602050505020304" pitchFamily="18" charset="0"/>
                </a:rPr>
                <a:t> Filter</a:t>
              </a:r>
              <a:endParaRPr lang="en-US" sz="1400" dirty="0">
                <a:solidFill>
                  <a:schemeClr val="bg1"/>
                </a:solidFill>
                <a:latin typeface="Lucida Bright" panose="02040602050505020304" pitchFamily="18" charset="0"/>
              </a:endParaRPr>
            </a:p>
          </p:txBody>
        </p:sp>
        <p:cxnSp>
          <p:nvCxnSpPr>
            <p:cNvPr id="37" name="Straight Arrow Connector 36"/>
            <p:cNvCxnSpPr>
              <a:stCxn id="36" idx="0"/>
              <a:endCxn id="30" idx="3"/>
            </p:cNvCxnSpPr>
            <p:nvPr/>
          </p:nvCxnSpPr>
          <p:spPr>
            <a:xfrm flipV="1">
              <a:off x="2130243" y="3787961"/>
              <a:ext cx="1488286" cy="2198567"/>
            </a:xfrm>
            <a:prstGeom prst="straightConnector1">
              <a:avLst/>
            </a:prstGeom>
            <a:ln w="25400">
              <a:solidFill>
                <a:schemeClr val="tx1"/>
              </a:solidFill>
              <a:prstDash val="soli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Oval 4"/>
          <p:cNvSpPr>
            <a:spLocks noChangeAspect="1"/>
          </p:cNvSpPr>
          <p:nvPr/>
        </p:nvSpPr>
        <p:spPr>
          <a:xfrm>
            <a:off x="5761339" y="4148829"/>
            <a:ext cx="173784" cy="163664"/>
          </a:xfrm>
          <a:prstGeom prst="ellipse">
            <a:avLst/>
          </a:prstGeom>
          <a:solidFill>
            <a:srgbClr val="00B050">
              <a:alpha val="20000"/>
            </a:srgbClr>
          </a:solidFill>
          <a:ln>
            <a:noFill/>
          </a:ln>
          <a:effectLst>
            <a:glow rad="1270000">
              <a:srgbClr val="00B050">
                <a:alpha val="66000"/>
              </a:srgbClr>
            </a:glow>
            <a:reflection blurRad="1270000" stA="45000" endPos="650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3514249" y="2915415"/>
            <a:ext cx="166058" cy="161203"/>
          </a:xfrm>
          <a:prstGeom prst="ellipse">
            <a:avLst/>
          </a:prstGeom>
          <a:solidFill>
            <a:srgbClr val="FF0000">
              <a:alpha val="46000"/>
            </a:srgbClr>
          </a:solidFill>
          <a:ln>
            <a:noFill/>
          </a:ln>
          <a:effectLst>
            <a:glow rad="1905000">
              <a:srgbClr val="FF0000">
                <a:alpha val="66000"/>
              </a:srgbClr>
            </a:glow>
            <a:reflection blurRad="1270000" stA="45000" endPos="650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ed Rectangle 32"/>
          <p:cNvSpPr/>
          <p:nvPr/>
        </p:nvSpPr>
        <p:spPr>
          <a:xfrm>
            <a:off x="950750" y="2347462"/>
            <a:ext cx="698805" cy="2798278"/>
          </a:xfrm>
          <a:prstGeom prst="round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1319716" y="3011538"/>
            <a:ext cx="2308311" cy="724861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1362195" y="2722174"/>
            <a:ext cx="698806" cy="245473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1352909" y="4538717"/>
            <a:ext cx="990971" cy="263453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53742" y="5138514"/>
            <a:ext cx="123944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latin typeface="Lucida Bright" panose="02040602050505020304" pitchFamily="18" charset="0"/>
              </a:rPr>
              <a:t>Initial </a:t>
            </a:r>
          </a:p>
          <a:p>
            <a:pPr algn="ctr"/>
            <a:r>
              <a:rPr lang="en-US" sz="2000" dirty="0" smtClean="0">
                <a:latin typeface="Lucida Bright" panose="02040602050505020304" pitchFamily="18" charset="0"/>
              </a:rPr>
              <a:t>Particles</a:t>
            </a:r>
            <a:endParaRPr lang="en-US" sz="2000" dirty="0">
              <a:latin typeface="Lucida Bright" panose="020406020505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833710" y="1693628"/>
                <a:ext cx="1070678" cy="461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0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𝑡𝑖𝑚𝑒</m:t>
                          </m:r>
                        </m:e>
                        <m:sub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3000" dirty="0">
                  <a:latin typeface="Lucida Bright" panose="02040602050505020304" pitchFamily="18" charset="0"/>
                </a:endParaRPr>
              </a:p>
            </p:txBody>
          </p:sp>
        </mc:Choice>
        <mc:Fallback xmlns:mv="urn:schemas-microsoft-com:mac:vml"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710" y="1693628"/>
                <a:ext cx="1070678" cy="46166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3322978" y="1690688"/>
                <a:ext cx="1061766" cy="461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0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𝑡𝑖𝑚𝑒</m:t>
                          </m:r>
                        </m:e>
                        <m:sub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000" dirty="0">
                  <a:latin typeface="Lucida Bright" panose="02040602050505020304" pitchFamily="18" charset="0"/>
                </a:endParaRPr>
              </a:p>
            </p:txBody>
          </p:sp>
        </mc:Choice>
        <mc:Fallback xmlns:mv="urn:schemas-microsoft-com:mac:vml"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2978" y="1690688"/>
                <a:ext cx="1061766" cy="46166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5627515" y="1690688"/>
                <a:ext cx="1070678" cy="461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0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𝑡𝑖𝑚𝑒</m:t>
                          </m:r>
                        </m:e>
                        <m:sub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000" dirty="0">
                  <a:latin typeface="Lucida Bright" panose="02040602050505020304" pitchFamily="18" charset="0"/>
                </a:endParaRPr>
              </a:p>
            </p:txBody>
          </p:sp>
        </mc:Choice>
        <mc:Fallback xmlns:mv="urn:schemas-microsoft-com:mac:vml"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7515" y="1690688"/>
                <a:ext cx="1070678" cy="461665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Oval 27"/>
          <p:cNvSpPr>
            <a:spLocks noChangeAspect="1"/>
          </p:cNvSpPr>
          <p:nvPr/>
        </p:nvSpPr>
        <p:spPr>
          <a:xfrm>
            <a:off x="5841494" y="3094379"/>
            <a:ext cx="131473" cy="136387"/>
          </a:xfrm>
          <a:prstGeom prst="ellipse">
            <a:avLst/>
          </a:prstGeom>
          <a:solidFill>
            <a:srgbClr val="FF0000">
              <a:alpha val="46000"/>
            </a:srgbClr>
          </a:solidFill>
          <a:ln>
            <a:noFill/>
          </a:ln>
          <a:effectLst>
            <a:glow rad="1270000">
              <a:srgbClr val="FF0000">
                <a:alpha val="66000"/>
              </a:srgbClr>
            </a:glow>
            <a:reflection blurRad="1270000" stA="45000" endPos="650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5900509" y="3387363"/>
            <a:ext cx="145109" cy="145837"/>
          </a:xfrm>
          <a:prstGeom prst="ellipse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3597278" y="3663481"/>
            <a:ext cx="145109" cy="145837"/>
          </a:xfrm>
          <a:prstGeom prst="ellipse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Arrow Connector 30"/>
          <p:cNvCxnSpPr>
            <a:endCxn id="28" idx="2"/>
          </p:cNvCxnSpPr>
          <p:nvPr/>
        </p:nvCxnSpPr>
        <p:spPr>
          <a:xfrm flipV="1">
            <a:off x="3706285" y="3162573"/>
            <a:ext cx="2135209" cy="573828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V="1">
            <a:off x="6028754" y="3148202"/>
            <a:ext cx="1079013" cy="298589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itle 1"/>
          <p:cNvSpPr txBox="1">
            <a:spLocks/>
          </p:cNvSpPr>
          <p:nvPr/>
        </p:nvSpPr>
        <p:spPr>
          <a:xfrm>
            <a:off x="609600" y="357465"/>
            <a:ext cx="8229600" cy="868362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Lucida Bright"/>
                <a:ea typeface="+mj-ea"/>
                <a:cs typeface="Lucida Bright"/>
              </a:defRPr>
            </a:lvl1pPr>
          </a:lstStyle>
          <a:p>
            <a:r>
              <a:rPr lang="en-US" sz="3000" dirty="0" smtClean="0"/>
              <a:t>Adjusted Particle Filter</a:t>
            </a:r>
            <a:endParaRPr lang="en-US" sz="30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572A2A7-F496-4C1D-903A-5CBAC5D3243C}" type="slidenum">
              <a:rPr lang="en-US" smtClean="0"/>
              <a:pPr>
                <a:defRPr/>
              </a:pPr>
              <a:t>53</a:t>
            </a:fld>
            <a:endParaRPr lang="en-US" dirty="0"/>
          </a:p>
        </p:txBody>
      </p:sp>
      <p:sp>
        <p:nvSpPr>
          <p:cNvPr id="42" name="Rounded Rectangle 41"/>
          <p:cNvSpPr/>
          <p:nvPr/>
        </p:nvSpPr>
        <p:spPr>
          <a:xfrm>
            <a:off x="6045618" y="4992708"/>
            <a:ext cx="2998979" cy="52916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 dirty="0" smtClean="0">
                <a:solidFill>
                  <a:schemeClr val="bg1"/>
                </a:solidFill>
                <a:latin typeface="Lucida Bright" panose="02040602050505020304" pitchFamily="18" charset="0"/>
              </a:rPr>
              <a:t>Provides near optimal combining for correct particles</a:t>
            </a:r>
            <a:endParaRPr lang="en-US" sz="1400" dirty="0">
              <a:solidFill>
                <a:schemeClr val="bg1"/>
              </a:solidFill>
              <a:latin typeface="Lucida Bright" panose="02040602050505020304" pitchFamily="18" charset="0"/>
            </a:endParaRPr>
          </a:p>
        </p:txBody>
      </p:sp>
      <p:sp>
        <p:nvSpPr>
          <p:cNvPr id="43" name="Rounded Rectangle 42"/>
          <p:cNvSpPr/>
          <p:nvPr/>
        </p:nvSpPr>
        <p:spPr>
          <a:xfrm>
            <a:off x="6045618" y="5835880"/>
            <a:ext cx="2998979" cy="52916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 dirty="0" smtClean="0">
                <a:solidFill>
                  <a:schemeClr val="bg1"/>
                </a:solidFill>
                <a:latin typeface="Lucida Bright" panose="02040602050505020304" pitchFamily="18" charset="0"/>
              </a:rPr>
              <a:t>Accelerates convergence with few particles</a:t>
            </a:r>
            <a:endParaRPr lang="en-US" sz="1400" dirty="0">
              <a:solidFill>
                <a:schemeClr val="bg1"/>
              </a:solidFill>
              <a:latin typeface="Lucida Bright" panose="02040602050505020304" pitchFamily="18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4052709" y="1104789"/>
            <a:ext cx="2278755" cy="2428411"/>
            <a:chOff x="4052709" y="1104789"/>
            <a:chExt cx="2278755" cy="2428411"/>
          </a:xfrm>
        </p:grpSpPr>
        <p:sp>
          <p:nvSpPr>
            <p:cNvPr id="38" name="Rounded Rectangle 37"/>
            <p:cNvSpPr/>
            <p:nvPr/>
          </p:nvSpPr>
          <p:spPr>
            <a:xfrm>
              <a:off x="4052709" y="1104789"/>
              <a:ext cx="2278755" cy="529167"/>
            </a:xfrm>
            <a:prstGeom prst="roundRect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400" dirty="0" smtClean="0">
                  <a:solidFill>
                    <a:prstClr val="black"/>
                  </a:solidFill>
                  <a:latin typeface="Lucida Bright" panose="02040602050505020304" pitchFamily="18" charset="0"/>
                </a:rPr>
                <a:t>Propagate the Adjusted State</a:t>
              </a:r>
              <a:endParaRPr lang="en-US" sz="1400" dirty="0">
                <a:solidFill>
                  <a:prstClr val="black"/>
                </a:solidFill>
                <a:latin typeface="Lucida Bright" panose="02040602050505020304" pitchFamily="18" charset="0"/>
              </a:endParaRPr>
            </a:p>
          </p:txBody>
        </p:sp>
        <p:cxnSp>
          <p:nvCxnSpPr>
            <p:cNvPr id="39" name="Straight Arrow Connector 38"/>
            <p:cNvCxnSpPr>
              <a:stCxn id="38" idx="2"/>
            </p:cNvCxnSpPr>
            <p:nvPr/>
          </p:nvCxnSpPr>
          <p:spPr>
            <a:xfrm flipH="1">
              <a:off x="4565366" y="1633956"/>
              <a:ext cx="626721" cy="1899244"/>
            </a:xfrm>
            <a:prstGeom prst="straightConnector1">
              <a:avLst/>
            </a:prstGeom>
            <a:ln w="25400">
              <a:solidFill>
                <a:schemeClr val="tx1"/>
              </a:solidFill>
              <a:prstDash val="soli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/>
          <p:cNvGrpSpPr/>
          <p:nvPr/>
        </p:nvGrpSpPr>
        <p:grpSpPr>
          <a:xfrm>
            <a:off x="950750" y="2347462"/>
            <a:ext cx="698805" cy="2798278"/>
            <a:chOff x="768682" y="1282689"/>
            <a:chExt cx="1216152" cy="3867912"/>
          </a:xfrm>
        </p:grpSpPr>
        <p:sp>
          <p:nvSpPr>
            <p:cNvPr id="44" name="Rounded Rectangle 43"/>
            <p:cNvSpPr/>
            <p:nvPr/>
          </p:nvSpPr>
          <p:spPr>
            <a:xfrm>
              <a:off x="768682" y="1282689"/>
              <a:ext cx="1216152" cy="3867912"/>
            </a:xfrm>
            <a:prstGeom prst="round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/>
            <p:cNvSpPr/>
            <p:nvPr/>
          </p:nvSpPr>
          <p:spPr>
            <a:xfrm>
              <a:off x="1197583" y="4164115"/>
              <a:ext cx="270988" cy="200738"/>
            </a:xfrm>
            <a:prstGeom prst="ellipse">
              <a:avLst/>
            </a:prstGeom>
            <a:solidFill>
              <a:srgbClr val="00B0F0"/>
            </a:solidFill>
            <a:ln w="5080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Oval 45"/>
          <p:cNvSpPr/>
          <p:nvPr/>
        </p:nvSpPr>
        <p:spPr>
          <a:xfrm>
            <a:off x="1197199" y="3679308"/>
            <a:ext cx="155711" cy="145226"/>
          </a:xfrm>
          <a:prstGeom prst="ellipse">
            <a:avLst/>
          </a:prstGeom>
          <a:solidFill>
            <a:srgbClr val="FF0000"/>
          </a:solidFill>
          <a:ln w="50800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1197199" y="2923404"/>
            <a:ext cx="155711" cy="145226"/>
          </a:xfrm>
          <a:prstGeom prst="ellipse">
            <a:avLst/>
          </a:prstGeom>
          <a:solidFill>
            <a:srgbClr val="FFFF00"/>
          </a:solidFill>
          <a:ln w="50800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/>
              <p:cNvSpPr txBox="1"/>
              <p:nvPr/>
            </p:nvSpPr>
            <p:spPr>
              <a:xfrm>
                <a:off x="1848394" y="3608716"/>
                <a:ext cx="35561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b="0" i="0" dirty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:mv="urn:schemas-microsoft-com:mac:vml" xmlns="">
          <p:sp>
            <p:nvSpPr>
              <p:cNvPr id="48" name="TextBox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8394" y="3608716"/>
                <a:ext cx="355610" cy="307777"/>
              </a:xfrm>
              <a:prstGeom prst="rect">
                <a:avLst/>
              </a:prstGeom>
              <a:blipFill rotWithShape="0">
                <a:blip r:embed="rId6"/>
                <a:stretch>
                  <a:fillRect l="-15254" r="-15254" b="-2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TextBox 48"/>
          <p:cNvSpPr txBox="1"/>
          <p:nvPr/>
        </p:nvSpPr>
        <p:spPr>
          <a:xfrm>
            <a:off x="2741617" y="5394309"/>
            <a:ext cx="207909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000" dirty="0" smtClean="0">
                <a:latin typeface="Lucida Bright" panose="02040602050505020304" pitchFamily="18" charset="0"/>
              </a:rPr>
              <a:t>Measurement (q)</a:t>
            </a:r>
            <a:endParaRPr lang="en-US" sz="2000" dirty="0">
              <a:latin typeface="Lucida Bright" panose="02040602050505020304" pitchFamily="18" charset="0"/>
            </a:endParaRPr>
          </a:p>
        </p:txBody>
      </p:sp>
      <p:cxnSp>
        <p:nvCxnSpPr>
          <p:cNvPr id="50" name="Straight Arrow Connector 49"/>
          <p:cNvCxnSpPr/>
          <p:nvPr/>
        </p:nvCxnSpPr>
        <p:spPr>
          <a:xfrm flipH="1" flipV="1">
            <a:off x="3664585" y="4501266"/>
            <a:ext cx="548" cy="879052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50"/>
          <p:cNvSpPr/>
          <p:nvPr/>
        </p:nvSpPr>
        <p:spPr>
          <a:xfrm>
            <a:off x="3511445" y="2945383"/>
            <a:ext cx="155711" cy="145226"/>
          </a:xfrm>
          <a:prstGeom prst="ellipse">
            <a:avLst/>
          </a:prstGeom>
          <a:solidFill>
            <a:srgbClr val="FF0000"/>
          </a:solidFill>
          <a:ln w="50800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988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3.7037E-6 L 0.0099 0.1048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6" y="52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4" grpId="0" animBg="1"/>
      <p:bldP spid="28" grpId="0" animBg="1"/>
      <p:bldP spid="29" grpId="0" animBg="1"/>
      <p:bldP spid="30" grpId="0" animBg="1"/>
      <p:bldP spid="42" grpId="0" animBg="1"/>
      <p:bldP spid="43" grpId="0" animBg="1"/>
      <p:bldP spid="51" grpId="0" animBg="1"/>
      <p:bldP spid="51" grpId="1" animBg="1"/>
      <p:bldP spid="51" grpId="2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609600" y="357465"/>
            <a:ext cx="8229600" cy="868362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Lucida Bright"/>
                <a:ea typeface="+mj-ea"/>
                <a:cs typeface="Lucida Bright"/>
              </a:defRPr>
            </a:lvl1pPr>
          </a:lstStyle>
          <a:p>
            <a:r>
              <a:rPr lang="en-US" sz="3000" dirty="0" smtClean="0"/>
              <a:t>Adjusted Particle Tracks Well</a:t>
            </a:r>
            <a:endParaRPr lang="en-US" sz="30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A7A64-8925-4B35-8978-163368C083A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0" name="Content Placeholder 7" descr="pf_divergence_full.pdf - Adobe Acrobat Reader DC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3" t="14743" r="18965" b="1308"/>
          <a:stretch/>
        </p:blipFill>
        <p:spPr>
          <a:xfrm>
            <a:off x="486032" y="1403926"/>
            <a:ext cx="8029142" cy="4617931"/>
          </a:xfrm>
        </p:spPr>
      </p:pic>
    </p:spTree>
    <p:extLst>
      <p:ext uri="{BB962C8B-B14F-4D97-AF65-F5344CB8AC3E}">
        <p14:creationId xmlns:p14="http://schemas.microsoft.com/office/powerpoint/2010/main" val="1638335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572A2A7-F496-4C1D-903A-5CBAC5D3243C}" type="slidenum">
              <a:rPr lang="en-US" smtClean="0"/>
              <a:pPr>
                <a:defRPr/>
              </a:pPr>
              <a:t>55</a:t>
            </a:fld>
            <a:endParaRPr lang="en-US"/>
          </a:p>
        </p:txBody>
      </p:sp>
      <p:pic>
        <p:nvPicPr>
          <p:cNvPr id="5" name="Picture 4" descr="kf_divergence_full.pdf - Adobe Acrobat Reader DC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1" t="16805" r="19091" b="972"/>
          <a:stretch/>
        </p:blipFill>
        <p:spPr>
          <a:xfrm>
            <a:off x="895926" y="1764146"/>
            <a:ext cx="7213601" cy="4100945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609600" y="357465"/>
            <a:ext cx="8229600" cy="868362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Lucida Bright"/>
                <a:ea typeface="+mj-ea"/>
                <a:cs typeface="Lucida Bright"/>
              </a:defRPr>
            </a:lvl1pPr>
          </a:lstStyle>
          <a:p>
            <a:r>
              <a:rPr lang="en-US" sz="3000" dirty="0" smtClean="0"/>
              <a:t>Adjusted Particle Tracks Well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1970149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572A2A7-F496-4C1D-903A-5CBAC5D3243C}" type="slidenum">
              <a:rPr lang="en-US" smtClean="0"/>
              <a:pPr>
                <a:defRPr/>
              </a:pPr>
              <a:t>56</a:t>
            </a:fld>
            <a:endParaRPr lang="en-US"/>
          </a:p>
        </p:txBody>
      </p:sp>
      <p:pic>
        <p:nvPicPr>
          <p:cNvPr id="325634" name="Picture 2" descr="https://bytebucket.org/themahanth/drone-attitude-paper/raw/2d1c519c07d1955b6a0eaa0017195b802c39bffb/pics/drone_gps.jpg?token=52d2caec365b90d4a8be142c6e4c7419634b52c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0" name="Group 29"/>
          <p:cNvGrpSpPr/>
          <p:nvPr/>
        </p:nvGrpSpPr>
        <p:grpSpPr>
          <a:xfrm>
            <a:off x="1704107" y="1961300"/>
            <a:ext cx="856673" cy="1816373"/>
            <a:chOff x="1704107" y="1961300"/>
            <a:chExt cx="856673" cy="1816373"/>
          </a:xfrm>
        </p:grpSpPr>
        <p:sp>
          <p:nvSpPr>
            <p:cNvPr id="10" name="TextBox 9"/>
            <p:cNvSpPr txBox="1"/>
            <p:nvPr/>
          </p:nvSpPr>
          <p:spPr>
            <a:xfrm>
              <a:off x="1704107" y="2638654"/>
              <a:ext cx="856673" cy="461665"/>
            </a:xfrm>
            <a:prstGeom prst="rect">
              <a:avLst/>
            </a:prstGeom>
            <a:solidFill>
              <a:srgbClr val="CDFF9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>
                  <a:latin typeface="Lucida Bright"/>
                  <a:cs typeface="Lucida Bright"/>
                </a:rPr>
                <a:t>GPS</a:t>
              </a:r>
              <a:endParaRPr lang="en-US" sz="2400" dirty="0">
                <a:latin typeface="Lucida Bright"/>
                <a:cs typeface="Lucida Bright"/>
              </a:endParaRPr>
            </a:p>
          </p:txBody>
        </p:sp>
        <p:cxnSp>
          <p:nvCxnSpPr>
            <p:cNvPr id="11" name="Straight Arrow Connector 10"/>
            <p:cNvCxnSpPr>
              <a:stCxn id="10" idx="2"/>
            </p:cNvCxnSpPr>
            <p:nvPr/>
          </p:nvCxnSpPr>
          <p:spPr>
            <a:xfrm flipH="1">
              <a:off x="2132443" y="3100319"/>
              <a:ext cx="1" cy="677354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 flipV="1">
              <a:off x="2132443" y="1961300"/>
              <a:ext cx="0" cy="677355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/>
          <p:cNvSpPr txBox="1"/>
          <p:nvPr/>
        </p:nvSpPr>
        <p:spPr>
          <a:xfrm>
            <a:off x="3979139" y="5894784"/>
            <a:ext cx="1185719" cy="461665"/>
          </a:xfrm>
          <a:prstGeom prst="rect">
            <a:avLst/>
          </a:prstGeom>
          <a:solidFill>
            <a:srgbClr val="CDFF9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Lucida Bright"/>
                <a:cs typeface="Lucida Bright"/>
              </a:rPr>
              <a:t>GoPro</a:t>
            </a:r>
            <a:endParaRPr lang="en-US" sz="2400" dirty="0">
              <a:latin typeface="Lucida Bright"/>
              <a:cs typeface="Lucida Bright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558557" y="2592228"/>
            <a:ext cx="1185719" cy="461665"/>
          </a:xfrm>
          <a:prstGeom prst="rect">
            <a:avLst/>
          </a:prstGeom>
          <a:solidFill>
            <a:srgbClr val="CDFF9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Lucida Bright"/>
                <a:cs typeface="Lucida Bright"/>
              </a:rPr>
              <a:t>IMU</a:t>
            </a:r>
            <a:endParaRPr lang="en-US" sz="2400" dirty="0">
              <a:latin typeface="Lucida Bright"/>
              <a:cs typeface="Lucida Bright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264887" y="1946018"/>
            <a:ext cx="463552" cy="461665"/>
          </a:xfrm>
          <a:prstGeom prst="rect">
            <a:avLst/>
          </a:prstGeom>
          <a:solidFill>
            <a:srgbClr val="CDFF9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Lucida Bright"/>
                <a:cs typeface="Lucida Bright"/>
              </a:rPr>
              <a:t>Pi</a:t>
            </a:r>
            <a:endParaRPr lang="en-US" sz="2400" dirty="0">
              <a:latin typeface="Lucida Bright"/>
              <a:cs typeface="Lucida Bright"/>
            </a:endParaRPr>
          </a:p>
        </p:txBody>
      </p:sp>
      <p:cxnSp>
        <p:nvCxnSpPr>
          <p:cNvPr id="34" name="Straight Arrow Connector 33"/>
          <p:cNvCxnSpPr>
            <a:stCxn id="22" idx="0"/>
          </p:cNvCxnSpPr>
          <p:nvPr/>
        </p:nvCxnSpPr>
        <p:spPr>
          <a:xfrm flipV="1">
            <a:off x="4571999" y="4830618"/>
            <a:ext cx="0" cy="1064166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457157" y="-1"/>
            <a:ext cx="4229682" cy="58477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bg1"/>
                </a:solidFill>
                <a:latin typeface="Lucida Bright"/>
                <a:cs typeface="Lucida Bright"/>
              </a:rPr>
              <a:t>Evaluation Platform</a:t>
            </a:r>
            <a:endParaRPr lang="en-US" sz="3200" dirty="0">
              <a:solidFill>
                <a:schemeClr val="bg1"/>
              </a:solidFill>
              <a:latin typeface="Lucida Bright"/>
              <a:cs typeface="Lucida Bright"/>
            </a:endParaRPr>
          </a:p>
        </p:txBody>
      </p:sp>
    </p:spTree>
    <p:extLst>
      <p:ext uri="{BB962C8B-B14F-4D97-AF65-F5344CB8AC3E}">
        <p14:creationId xmlns:p14="http://schemas.microsoft.com/office/powerpoint/2010/main" val="1050920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31" grpId="0" animBg="1"/>
      <p:bldP spid="32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572A2A7-F496-4C1D-903A-5CBAC5D3243C}" type="slidenum">
              <a:rPr lang="en-US" smtClean="0"/>
              <a:pPr>
                <a:defRPr/>
              </a:pPr>
              <a:t>57</a:t>
            </a:fld>
            <a:endParaRPr lang="en-US"/>
          </a:p>
        </p:txBody>
      </p:sp>
      <p:pic>
        <p:nvPicPr>
          <p:cNvPr id="325634" name="Picture 2" descr="https://bytebucket.org/themahanth/drone-attitude-paper/raw/2d1c519c07d1955b6a0eaa0017195b802c39bffb/pics/drone_gps.jpg?token=52d2caec365b90d4a8be142c6e4c7419634b52c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2985651" y="0"/>
            <a:ext cx="3022024" cy="58477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 err="1" smtClean="0">
                <a:solidFill>
                  <a:schemeClr val="bg1"/>
                </a:solidFill>
                <a:latin typeface="Lucida Bright"/>
                <a:cs typeface="Lucida Bright"/>
              </a:rPr>
              <a:t>Peformance</a:t>
            </a:r>
            <a:endParaRPr lang="en-US" sz="3200" dirty="0">
              <a:solidFill>
                <a:schemeClr val="bg1"/>
              </a:solidFill>
              <a:latin typeface="Lucida Bright"/>
              <a:cs typeface="Lucida Bright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514018" y="5319993"/>
            <a:ext cx="3493657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Lucida Bright"/>
                <a:cs typeface="Lucida Bright"/>
              </a:rPr>
              <a:t>Vision Ground Truth</a:t>
            </a:r>
            <a:endParaRPr lang="en-US" sz="2400" dirty="0">
              <a:solidFill>
                <a:schemeClr val="bg1"/>
              </a:solidFill>
              <a:latin typeface="Lucida Bright"/>
              <a:cs typeface="Lucida Bright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123616" y="5781658"/>
            <a:ext cx="2274460" cy="461665"/>
          </a:xfrm>
          <a:prstGeom prst="rect">
            <a:avLst/>
          </a:prstGeom>
          <a:solidFill>
            <a:srgbClr val="CDFF9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latin typeface="Lucida Bright"/>
                <a:cs typeface="Lucida Bright"/>
              </a:rPr>
              <a:t>GPS vs IMU</a:t>
            </a:r>
            <a:endParaRPr lang="en-US" sz="2400" b="1" dirty="0">
              <a:latin typeface="Lucida Bright"/>
              <a:cs typeface="Lucida Bright"/>
            </a:endParaRPr>
          </a:p>
        </p:txBody>
      </p:sp>
    </p:spTree>
    <p:extLst>
      <p:ext uri="{BB962C8B-B14F-4D97-AF65-F5344CB8AC3E}">
        <p14:creationId xmlns:p14="http://schemas.microsoft.com/office/powerpoint/2010/main" val="126622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9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ace_pitch_743.pdf - Adobe Reader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27" t="19940" r="2701" b="11832"/>
          <a:stretch/>
        </p:blipFill>
        <p:spPr>
          <a:xfrm>
            <a:off x="691977" y="1367481"/>
            <a:ext cx="7924801" cy="4679092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572A2A7-F496-4C1D-903A-5CBAC5D3243C}" type="slidenum">
              <a:rPr lang="en-US" smtClean="0"/>
              <a:pPr>
                <a:defRPr/>
              </a:pPr>
              <a:t>58</a:t>
            </a:fld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609600" y="357465"/>
            <a:ext cx="8229600" cy="868362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Lucida Bright"/>
                <a:ea typeface="+mj-ea"/>
                <a:cs typeface="Lucida Bright"/>
              </a:defRPr>
            </a:lvl1pPr>
          </a:lstStyle>
          <a:p>
            <a:r>
              <a:rPr lang="en-US" sz="3000" dirty="0" err="1" smtClean="0"/>
              <a:t>SafetyNet</a:t>
            </a:r>
            <a:r>
              <a:rPr lang="en-US" sz="3000" dirty="0" smtClean="0"/>
              <a:t> can track Aggressive Turns</a:t>
            </a:r>
            <a:endParaRPr lang="en-US" sz="3000" dirty="0"/>
          </a:p>
        </p:txBody>
      </p:sp>
      <p:grpSp>
        <p:nvGrpSpPr>
          <p:cNvPr id="13" name="Group 12"/>
          <p:cNvGrpSpPr/>
          <p:nvPr/>
        </p:nvGrpSpPr>
        <p:grpSpPr>
          <a:xfrm>
            <a:off x="6021421" y="1030522"/>
            <a:ext cx="2694563" cy="1012287"/>
            <a:chOff x="6021421" y="1030522"/>
            <a:chExt cx="2694563" cy="1012287"/>
          </a:xfrm>
        </p:grpSpPr>
        <p:sp>
          <p:nvSpPr>
            <p:cNvPr id="7" name="Rounded Rectangle 6"/>
            <p:cNvSpPr/>
            <p:nvPr/>
          </p:nvSpPr>
          <p:spPr>
            <a:xfrm>
              <a:off x="7149830" y="1030522"/>
              <a:ext cx="1566154" cy="364042"/>
            </a:xfrm>
            <a:prstGeom prst="round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Sharp Angles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 flipH="1">
              <a:off x="6021421" y="1367481"/>
              <a:ext cx="1293779" cy="67532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>
              <a:stCxn id="7" idx="2"/>
            </p:cNvCxnSpPr>
            <p:nvPr/>
          </p:nvCxnSpPr>
          <p:spPr>
            <a:xfrm flipH="1">
              <a:off x="7086447" y="1394564"/>
              <a:ext cx="846460" cy="648245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03227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ccuracy_with_aggressiveness.pdf - Adobe Reader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20" t="19219" r="2797" b="10991"/>
          <a:stretch/>
        </p:blipFill>
        <p:spPr>
          <a:xfrm>
            <a:off x="708454" y="1318054"/>
            <a:ext cx="7900088" cy="4786184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572A2A7-F496-4C1D-903A-5CBAC5D3243C}" type="slidenum">
              <a:rPr lang="en-US" smtClean="0"/>
              <a:pPr>
                <a:defRPr/>
              </a:pPr>
              <a:t>59</a:t>
            </a:fld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609600" y="357465"/>
            <a:ext cx="8229600" cy="868362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Lucida Bright"/>
                <a:ea typeface="+mj-ea"/>
                <a:cs typeface="Lucida Bright"/>
              </a:defRPr>
            </a:lvl1pPr>
          </a:lstStyle>
          <a:p>
            <a:r>
              <a:rPr lang="en-US" sz="3000" dirty="0" err="1" smtClean="0"/>
              <a:t>SafetyNet</a:t>
            </a:r>
            <a:r>
              <a:rPr lang="en-US" sz="3000" dirty="0" smtClean="0"/>
              <a:t> can track Aggressive Turns</a:t>
            </a:r>
            <a:endParaRPr lang="en-US" sz="3000" dirty="0"/>
          </a:p>
        </p:txBody>
      </p:sp>
      <p:pic>
        <p:nvPicPr>
          <p:cNvPr id="9" name="Picture 8" descr="accuracy_with_aggressiveness.pdf - Adobe Reader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138" t="24646" r="21594" b="25791"/>
          <a:stretch/>
        </p:blipFill>
        <p:spPr>
          <a:xfrm>
            <a:off x="7675419" y="1662547"/>
            <a:ext cx="193964" cy="3398982"/>
          </a:xfrm>
          <a:prstGeom prst="rect">
            <a:avLst/>
          </a:prstGeom>
        </p:spPr>
      </p:pic>
      <p:pic>
        <p:nvPicPr>
          <p:cNvPr id="12" name="Picture 11" descr="accuracy_with_aggressiveness.pdf - Adobe Reader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379" t="29360" r="4528" b="54209"/>
          <a:stretch/>
        </p:blipFill>
        <p:spPr>
          <a:xfrm>
            <a:off x="7084290" y="2013526"/>
            <a:ext cx="1376219" cy="1126837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5359503" y="974606"/>
            <a:ext cx="3249039" cy="5255737"/>
            <a:chOff x="5466945" y="1030522"/>
            <a:chExt cx="3249039" cy="5255737"/>
          </a:xfrm>
        </p:grpSpPr>
        <p:sp>
          <p:nvSpPr>
            <p:cNvPr id="7" name="Rounded Rectangle 6"/>
            <p:cNvSpPr/>
            <p:nvPr/>
          </p:nvSpPr>
          <p:spPr>
            <a:xfrm>
              <a:off x="5466945" y="1030522"/>
              <a:ext cx="3249039" cy="4164048"/>
            </a:xfrm>
            <a:prstGeom prst="roundRect">
              <a:avLst/>
            </a:prstGeom>
            <a:solidFill>
              <a:srgbClr val="FFFF00">
                <a:alpha val="3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6949020" y="5922217"/>
              <a:ext cx="1566154" cy="364042"/>
            </a:xfrm>
            <a:prstGeom prst="round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Sharp Angles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0" name="Straight Arrow Connector 9"/>
            <p:cNvCxnSpPr/>
            <p:nvPr/>
          </p:nvCxnSpPr>
          <p:spPr>
            <a:xfrm flipH="1" flipV="1">
              <a:off x="7363838" y="5138655"/>
              <a:ext cx="282102" cy="72897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76653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drone-failur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266392"/>
            <a:ext cx="9144000" cy="939078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mu_gps_bank_cdf.pdf - Adobe Reader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35" t="20780" r="2605" b="12552"/>
          <a:stretch/>
        </p:blipFill>
        <p:spPr>
          <a:xfrm>
            <a:off x="675503" y="1425146"/>
            <a:ext cx="7949513" cy="45720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628827" y="365125"/>
            <a:ext cx="7886347" cy="1325563"/>
          </a:xfrm>
        </p:spPr>
        <p:txBody>
          <a:bodyPr/>
          <a:lstStyle/>
          <a:p>
            <a:r>
              <a:rPr lang="en-US" dirty="0" smtClean="0"/>
              <a:t>Comparison with IMU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572A2A7-F496-4C1D-903A-5CBAC5D3243C}" type="slidenum">
              <a:rPr lang="en-US" smtClean="0"/>
              <a:pPr>
                <a:defRPr/>
              </a:pPr>
              <a:t>60</a:t>
            </a:fld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1863714" y="2866599"/>
            <a:ext cx="2941225" cy="414682"/>
            <a:chOff x="1863714" y="2866599"/>
            <a:chExt cx="2941225" cy="414682"/>
          </a:xfrm>
        </p:grpSpPr>
        <p:sp>
          <p:nvSpPr>
            <p:cNvPr id="5" name="Rounded Rectangle 4"/>
            <p:cNvSpPr/>
            <p:nvPr/>
          </p:nvSpPr>
          <p:spPr>
            <a:xfrm>
              <a:off x="1863714" y="2866599"/>
              <a:ext cx="2941225" cy="364042"/>
            </a:xfrm>
            <a:prstGeom prst="round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Only 30% worse than IMU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7" name="Straight Arrow Connector 6"/>
            <p:cNvCxnSpPr/>
            <p:nvPr/>
          </p:nvCxnSpPr>
          <p:spPr>
            <a:xfrm>
              <a:off x="2189018" y="3281281"/>
              <a:ext cx="406400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05083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u_gps_yaw_cdf.pdf - Adobe Reader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27" t="20781" r="2701" b="12192"/>
          <a:stretch/>
        </p:blipFill>
        <p:spPr>
          <a:xfrm>
            <a:off x="691977" y="1425146"/>
            <a:ext cx="7924801" cy="4596713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628827" y="365125"/>
            <a:ext cx="7886347" cy="1325563"/>
          </a:xfrm>
        </p:spPr>
        <p:txBody>
          <a:bodyPr/>
          <a:lstStyle/>
          <a:p>
            <a:r>
              <a:rPr lang="en-US" dirty="0" smtClean="0"/>
              <a:t>Comparison with IMU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572A2A7-F496-4C1D-903A-5CBAC5D3243C}" type="slidenum">
              <a:rPr lang="en-US" smtClean="0"/>
              <a:pPr>
                <a:defRPr/>
              </a:pPr>
              <a:t>61</a:t>
            </a:fld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1806776" y="2762298"/>
            <a:ext cx="2205359" cy="525847"/>
            <a:chOff x="1806776" y="2762298"/>
            <a:chExt cx="2205359" cy="525847"/>
          </a:xfrm>
        </p:grpSpPr>
        <p:sp>
          <p:nvSpPr>
            <p:cNvPr id="5" name="Rounded Rectangle 4"/>
            <p:cNvSpPr/>
            <p:nvPr/>
          </p:nvSpPr>
          <p:spPr>
            <a:xfrm>
              <a:off x="1806776" y="2762298"/>
              <a:ext cx="2205359" cy="364042"/>
            </a:xfrm>
            <a:prstGeom prst="round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4x better than IMU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6" name="Straight Arrow Connector 5"/>
            <p:cNvCxnSpPr/>
            <p:nvPr/>
          </p:nvCxnSpPr>
          <p:spPr>
            <a:xfrm flipV="1">
              <a:off x="1995055" y="3278909"/>
              <a:ext cx="849745" cy="9236"/>
            </a:xfrm>
            <a:prstGeom prst="straightConnector1">
              <a:avLst/>
            </a:prstGeom>
            <a:ln w="25400"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39005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736"/>
            <a:ext cx="9148981" cy="6861736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-319067" y="0"/>
            <a:ext cx="9463067" cy="6858000"/>
          </a:xfrm>
          <a:prstGeom prst="rect">
            <a:avLst/>
          </a:prstGeom>
          <a:solidFill>
            <a:schemeClr val="bg1">
              <a:lumMod val="65000"/>
              <a:alpha val="82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572A2A7-F496-4C1D-903A-5CBAC5D3243C}" type="slidenum">
              <a:rPr lang="en-US" smtClean="0"/>
              <a:pPr>
                <a:defRPr/>
              </a:pPr>
              <a:t>62</a:t>
            </a:fld>
            <a:endParaRPr lang="en-US"/>
          </a:p>
        </p:txBody>
      </p:sp>
      <p:grpSp>
        <p:nvGrpSpPr>
          <p:cNvPr id="2" name="Group 7"/>
          <p:cNvGrpSpPr/>
          <p:nvPr/>
        </p:nvGrpSpPr>
        <p:grpSpPr>
          <a:xfrm>
            <a:off x="-120950" y="0"/>
            <a:ext cx="9422190" cy="591791"/>
            <a:chOff x="1" y="6266209"/>
            <a:chExt cx="9144000" cy="591791"/>
          </a:xfrm>
        </p:grpSpPr>
        <p:sp>
          <p:nvSpPr>
            <p:cNvPr id="7" name="Rectangle 6"/>
            <p:cNvSpPr/>
            <p:nvPr/>
          </p:nvSpPr>
          <p:spPr>
            <a:xfrm>
              <a:off x="1" y="6266209"/>
              <a:ext cx="9144000" cy="59179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72065" y="6324621"/>
              <a:ext cx="789126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>
                  <a:solidFill>
                    <a:srgbClr val="E7E6E6"/>
                  </a:solidFill>
                  <a:latin typeface="Lucida Bright"/>
                  <a:cs typeface="Lucida Bright"/>
                </a:rPr>
                <a:t>Conclusion</a:t>
              </a:r>
              <a:endParaRPr lang="en-US" sz="2400" dirty="0">
                <a:solidFill>
                  <a:srgbClr val="E7E6E6"/>
                </a:solidFill>
                <a:latin typeface="Lucida Bright"/>
                <a:cs typeface="Lucida Bright"/>
              </a:endParaRPr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1791"/>
            <a:ext cx="2862209" cy="1609390"/>
          </a:xfrm>
          <a:prstGeom prst="rect">
            <a:avLst/>
          </a:prstGeom>
        </p:spPr>
      </p:pic>
      <p:sp>
        <p:nvSpPr>
          <p:cNvPr id="10" name="Rounded Rectangle 9"/>
          <p:cNvSpPr/>
          <p:nvPr/>
        </p:nvSpPr>
        <p:spPr>
          <a:xfrm>
            <a:off x="1440874" y="2851533"/>
            <a:ext cx="6059053" cy="711207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latin typeface="Calibri"/>
                <a:cs typeface="Calibri"/>
              </a:rPr>
              <a:t>Despite Excitement, poor </a:t>
            </a:r>
            <a:r>
              <a:rPr lang="en-US" sz="2000" dirty="0" err="1" smtClean="0">
                <a:latin typeface="Calibri"/>
                <a:cs typeface="Calibri"/>
              </a:rPr>
              <a:t>relability</a:t>
            </a:r>
            <a:r>
              <a:rPr lang="en-US" sz="2000" dirty="0" smtClean="0">
                <a:latin typeface="Calibri"/>
                <a:cs typeface="Calibri"/>
              </a:rPr>
              <a:t> is the show stopper for disruptive drone applications</a:t>
            </a:r>
            <a:endParaRPr lang="en-US" sz="2000" dirty="0">
              <a:latin typeface="Calibri"/>
              <a:cs typeface="Calibri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1440874" y="3875098"/>
            <a:ext cx="6059053" cy="641484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We propose an orthogonal approach for drone state estimation using carrier phase GPS</a:t>
            </a:r>
            <a:endParaRPr lang="en-US" sz="2000" dirty="0"/>
          </a:p>
        </p:txBody>
      </p:sp>
      <p:sp>
        <p:nvSpPr>
          <p:cNvPr id="12" name="Rounded Rectangle 11"/>
          <p:cNvSpPr/>
          <p:nvPr/>
        </p:nvSpPr>
        <p:spPr>
          <a:xfrm>
            <a:off x="1440874" y="4769476"/>
            <a:ext cx="6059054" cy="734018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We developed a Particle filter do systematically combine carrier phase data for orientation</a:t>
            </a:r>
            <a:endParaRPr lang="en-US" sz="2000" dirty="0"/>
          </a:p>
        </p:txBody>
      </p:sp>
      <p:sp>
        <p:nvSpPr>
          <p:cNvPr id="13" name="Rounded Rectangle 12"/>
          <p:cNvSpPr/>
          <p:nvPr/>
        </p:nvSpPr>
        <p:spPr>
          <a:xfrm>
            <a:off x="1440875" y="5639920"/>
            <a:ext cx="6059054" cy="716529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Real Extensive flight tests achieve an accuracy comparable to IMU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498570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736"/>
            <a:ext cx="9148981" cy="6861736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-319067" y="0"/>
            <a:ext cx="9463067" cy="6858000"/>
          </a:xfrm>
          <a:prstGeom prst="rect">
            <a:avLst/>
          </a:prstGeom>
          <a:solidFill>
            <a:schemeClr val="bg1">
              <a:lumMod val="65000"/>
              <a:alpha val="82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572A2A7-F496-4C1D-903A-5CBAC5D3243C}" type="slidenum">
              <a:rPr lang="en-US" smtClean="0"/>
              <a:pPr>
                <a:defRPr/>
              </a:pPr>
              <a:t>63</a:t>
            </a:fld>
            <a:endParaRPr lang="en-US"/>
          </a:p>
        </p:txBody>
      </p:sp>
      <p:grpSp>
        <p:nvGrpSpPr>
          <p:cNvPr id="6" name="Group 7"/>
          <p:cNvGrpSpPr/>
          <p:nvPr/>
        </p:nvGrpSpPr>
        <p:grpSpPr>
          <a:xfrm>
            <a:off x="-120950" y="0"/>
            <a:ext cx="9422190" cy="591791"/>
            <a:chOff x="1" y="6266209"/>
            <a:chExt cx="9144000" cy="591791"/>
          </a:xfrm>
        </p:grpSpPr>
        <p:sp>
          <p:nvSpPr>
            <p:cNvPr id="7" name="Rectangle 6"/>
            <p:cNvSpPr/>
            <p:nvPr/>
          </p:nvSpPr>
          <p:spPr>
            <a:xfrm>
              <a:off x="1" y="6266209"/>
              <a:ext cx="9144000" cy="59179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72065" y="6324621"/>
              <a:ext cx="789126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E7E6E6"/>
                  </a:solidFill>
                  <a:latin typeface="Lucida Bright"/>
                  <a:cs typeface="Lucida Bright"/>
                </a:rPr>
                <a:t>Not Completely Solved Yet …</a:t>
              </a:r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1791"/>
            <a:ext cx="2862209" cy="1609390"/>
          </a:xfrm>
          <a:prstGeom prst="rect">
            <a:avLst/>
          </a:prstGeom>
        </p:spPr>
      </p:pic>
      <p:sp>
        <p:nvSpPr>
          <p:cNvPr id="19" name="Rounded Rectangle 18"/>
          <p:cNvSpPr/>
          <p:nvPr/>
        </p:nvSpPr>
        <p:spPr>
          <a:xfrm>
            <a:off x="2392219" y="3411878"/>
            <a:ext cx="5107708" cy="698379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dirty="0" smtClean="0">
                <a:solidFill>
                  <a:schemeClr val="bg1"/>
                </a:solidFill>
                <a:latin typeface="Lucida Bright" panose="02040602050505020304" pitchFamily="18" charset="0"/>
              </a:rPr>
              <a:t>Fusion of Carrier Phases with IMU can achieve better accuracy</a:t>
            </a:r>
            <a:endParaRPr lang="en-US" sz="2000" dirty="0">
              <a:solidFill>
                <a:schemeClr val="bg1"/>
              </a:solidFill>
              <a:latin typeface="Lucida Bright" panose="02040602050505020304" pitchFamily="18" charset="0"/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2392219" y="4414320"/>
            <a:ext cx="5107708" cy="76575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dirty="0" smtClean="0">
                <a:solidFill>
                  <a:schemeClr val="bg1"/>
                </a:solidFill>
                <a:latin typeface="Lucida Bright" panose="02040602050505020304" pitchFamily="18" charset="0"/>
              </a:rPr>
              <a:t>Multipath decoupling can enable flying between buildings at low altitude</a:t>
            </a:r>
            <a:endParaRPr lang="en-US" sz="2000" dirty="0">
              <a:solidFill>
                <a:schemeClr val="bg1"/>
              </a:solidFill>
              <a:latin typeface="Lucida Bright" panose="02040602050505020304" pitchFamily="18" charset="0"/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2392219" y="5356354"/>
            <a:ext cx="5107708" cy="73272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dirty="0" smtClean="0">
                <a:solidFill>
                  <a:schemeClr val="bg1"/>
                </a:solidFill>
                <a:latin typeface="Lucida Bright" panose="02040602050505020304" pitchFamily="18" charset="0"/>
              </a:rPr>
              <a:t>Orientation Estimation of Self Driving Cars can add to reliability</a:t>
            </a:r>
            <a:endParaRPr lang="en-US" sz="2000" dirty="0">
              <a:solidFill>
                <a:schemeClr val="bg1"/>
              </a:solidFill>
              <a:latin typeface="Lucida Bright" panose="02040602050505020304" pitchFamily="18" charset="0"/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2392219" y="2620343"/>
            <a:ext cx="5107708" cy="52916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dirty="0" smtClean="0">
                <a:solidFill>
                  <a:schemeClr val="bg1"/>
                </a:solidFill>
                <a:latin typeface="Lucida Bright" panose="02040602050505020304" pitchFamily="18" charset="0"/>
              </a:rPr>
              <a:t>Cannot tolerate Jamming Attacks</a:t>
            </a:r>
            <a:endParaRPr lang="en-US" sz="2000" dirty="0">
              <a:solidFill>
                <a:schemeClr val="bg1"/>
              </a:solidFill>
              <a:latin typeface="Lucida Bright" panose="02040602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7836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2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736"/>
            <a:ext cx="9148981" cy="6861736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-319067" y="0"/>
            <a:ext cx="9463067" cy="6858000"/>
          </a:xfrm>
          <a:prstGeom prst="rect">
            <a:avLst/>
          </a:prstGeom>
          <a:solidFill>
            <a:schemeClr val="bg1">
              <a:lumMod val="65000"/>
              <a:alpha val="82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572A2A7-F496-4C1D-903A-5CBAC5D3243C}" type="slidenum">
              <a:rPr lang="en-US" smtClean="0"/>
              <a:pPr>
                <a:defRPr/>
              </a:pPr>
              <a:t>64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1791"/>
            <a:ext cx="2862209" cy="1609390"/>
          </a:xfrm>
          <a:prstGeom prst="rect">
            <a:avLst/>
          </a:prstGeom>
        </p:spPr>
      </p:pic>
      <p:sp>
        <p:nvSpPr>
          <p:cNvPr id="15" name="Rounded Rectangle 14"/>
          <p:cNvSpPr/>
          <p:nvPr/>
        </p:nvSpPr>
        <p:spPr>
          <a:xfrm>
            <a:off x="2952310" y="3209536"/>
            <a:ext cx="3613861" cy="1031724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200" dirty="0" smtClean="0">
                <a:solidFill>
                  <a:schemeClr val="bg1"/>
                </a:solidFill>
                <a:latin typeface="Lucida Bright" panose="02040602050505020304" pitchFamily="18" charset="0"/>
              </a:rPr>
              <a:t>Thoughts?</a:t>
            </a:r>
            <a:endParaRPr lang="en-US" sz="3200" i="1" dirty="0">
              <a:solidFill>
                <a:schemeClr val="bg1"/>
              </a:solidFill>
              <a:latin typeface="Lucida Bright" panose="02040602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8570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572A2A7-F496-4C1D-903A-5CBAC5D3243C}" type="slidenum">
              <a:rPr lang="en-US" smtClean="0"/>
              <a:pPr>
                <a:defRPr/>
              </a:pPr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574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6"/>
          <p:cNvGrpSpPr/>
          <p:nvPr/>
        </p:nvGrpSpPr>
        <p:grpSpPr>
          <a:xfrm>
            <a:off x="1620295" y="712095"/>
            <a:ext cx="6073739" cy="2141870"/>
            <a:chOff x="1306293" y="1812926"/>
            <a:chExt cx="6073739" cy="214187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96050" y="1914120"/>
              <a:ext cx="1503546" cy="1653986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6293" y="2024153"/>
              <a:ext cx="1793653" cy="1726307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52912" y="1812926"/>
              <a:ext cx="1686202" cy="1755182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1435634" y="3585464"/>
              <a:ext cx="18666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latin typeface="Lucida Bright" panose="02040602050505020304" pitchFamily="18" charset="0"/>
                </a:rPr>
                <a:t>Accelerometer</a:t>
              </a:r>
              <a:endParaRPr lang="en-US" dirty="0">
                <a:latin typeface="Lucida Bright" panose="02040602050505020304" pitchFamily="18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682135" y="3585464"/>
              <a:ext cx="16459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latin typeface="Lucida Bright" panose="02040602050505020304" pitchFamily="18" charset="0"/>
                </a:rPr>
                <a:t>Gyroscope</a:t>
              </a:r>
              <a:endParaRPr lang="en-US" dirty="0">
                <a:latin typeface="Lucida Bright" panose="02040602050505020304" pitchFamily="18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734112" y="3585464"/>
              <a:ext cx="16459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latin typeface="Lucida Bright" panose="02040602050505020304" pitchFamily="18" charset="0"/>
                </a:rPr>
                <a:t>Compass</a:t>
              </a:r>
              <a:endParaRPr lang="en-US" dirty="0">
                <a:latin typeface="Lucida Bright" panose="02040602050505020304" pitchFamily="18" charset="0"/>
              </a:endParaRPr>
            </a:p>
          </p:txBody>
        </p:sp>
      </p:grpSp>
      <p:sp>
        <p:nvSpPr>
          <p:cNvPr id="14" name="Rectangle 13"/>
          <p:cNvSpPr/>
          <p:nvPr/>
        </p:nvSpPr>
        <p:spPr>
          <a:xfrm>
            <a:off x="1" y="0"/>
            <a:ext cx="9144000" cy="5977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464442" y="58412"/>
            <a:ext cx="8129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  <a:latin typeface="Lucida Bright"/>
                <a:cs typeface="Lucida Bright"/>
              </a:rPr>
              <a:t>Primary reason</a:t>
            </a:r>
            <a:r>
              <a:rPr lang="en-US" sz="2400" dirty="0">
                <a:solidFill>
                  <a:schemeClr val="bg1"/>
                </a:solidFill>
                <a:latin typeface="Lucida Bright"/>
                <a:cs typeface="Lucida Bright"/>
              </a:rPr>
              <a:t>: Inertial </a:t>
            </a:r>
            <a:r>
              <a:rPr lang="en-US" sz="2400" dirty="0" err="1">
                <a:solidFill>
                  <a:schemeClr val="bg1"/>
                </a:solidFill>
                <a:latin typeface="Lucida Bright"/>
                <a:cs typeface="Lucida Bright"/>
              </a:rPr>
              <a:t>Measurment</a:t>
            </a:r>
            <a:r>
              <a:rPr lang="en-US" sz="2400" dirty="0">
                <a:solidFill>
                  <a:schemeClr val="bg1"/>
                </a:solidFill>
                <a:latin typeface="Lucida Bright"/>
                <a:cs typeface="Lucida Bright"/>
              </a:rPr>
              <a:t> Unit (IMU)</a:t>
            </a:r>
          </a:p>
        </p:txBody>
      </p:sp>
    </p:spTree>
    <p:extLst>
      <p:ext uri="{BB962C8B-B14F-4D97-AF65-F5344CB8AC3E}">
        <p14:creationId xmlns:p14="http://schemas.microsoft.com/office/powerpoint/2010/main" val="2905493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/>
          <p:cNvSpPr txBox="1"/>
          <p:nvPr/>
        </p:nvSpPr>
        <p:spPr>
          <a:xfrm>
            <a:off x="-65761" y="3210474"/>
            <a:ext cx="9348064" cy="446276"/>
          </a:xfrm>
          <a:prstGeom prst="rect">
            <a:avLst/>
          </a:prstGeom>
          <a:solidFill>
            <a:srgbClr val="CDFF91"/>
          </a:solidFill>
        </p:spPr>
        <p:txBody>
          <a:bodyPr wrap="square" rtlCol="0">
            <a:spAutoFit/>
          </a:bodyPr>
          <a:lstStyle/>
          <a:p>
            <a:r>
              <a:rPr lang="en-US" sz="2300">
                <a:latin typeface="Lucida Bright"/>
                <a:cs typeface="Lucida Bright"/>
              </a:rPr>
              <a:t> IMU crucial for tracking 3D orientation </a:t>
            </a:r>
            <a:r>
              <a:rPr lang="en-US" sz="2300">
                <a:latin typeface="Lucida Bright"/>
                <a:cs typeface="Lucida Bright"/>
                <a:sym typeface="Wingdings"/>
              </a:rPr>
              <a:t> stabilization, control</a:t>
            </a:r>
            <a:endParaRPr lang="en-US" sz="2300">
              <a:latin typeface="Lucida Bright"/>
              <a:cs typeface="Lucida Bright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1" y="0"/>
            <a:ext cx="9144000" cy="5977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464442" y="58412"/>
            <a:ext cx="8129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  <a:latin typeface="Lucida Bright"/>
                <a:cs typeface="Lucida Bright"/>
              </a:rPr>
              <a:t>Primary reason</a:t>
            </a:r>
            <a:r>
              <a:rPr lang="en-US" sz="2400" dirty="0">
                <a:solidFill>
                  <a:schemeClr val="bg1"/>
                </a:solidFill>
                <a:latin typeface="Lucida Bright"/>
                <a:cs typeface="Lucida Bright"/>
              </a:rPr>
              <a:t>: Inertial </a:t>
            </a:r>
            <a:r>
              <a:rPr lang="en-US" sz="2400" dirty="0" err="1">
                <a:solidFill>
                  <a:schemeClr val="bg1"/>
                </a:solidFill>
                <a:latin typeface="Lucida Bright"/>
                <a:cs typeface="Lucida Bright"/>
              </a:rPr>
              <a:t>Measurment</a:t>
            </a:r>
            <a:r>
              <a:rPr lang="en-US" sz="2400" dirty="0">
                <a:solidFill>
                  <a:schemeClr val="bg1"/>
                </a:solidFill>
                <a:latin typeface="Lucida Bright"/>
                <a:cs typeface="Lucida Bright"/>
              </a:rPr>
              <a:t> Unit (IMU)</a:t>
            </a:r>
          </a:p>
        </p:txBody>
      </p:sp>
      <p:grpSp>
        <p:nvGrpSpPr>
          <p:cNvPr id="13" name="Group 6"/>
          <p:cNvGrpSpPr/>
          <p:nvPr/>
        </p:nvGrpSpPr>
        <p:grpSpPr>
          <a:xfrm>
            <a:off x="1620295" y="712095"/>
            <a:ext cx="6073739" cy="2141870"/>
            <a:chOff x="1306293" y="1812926"/>
            <a:chExt cx="6073739" cy="2141870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96050" y="1914120"/>
              <a:ext cx="1503546" cy="1653986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6293" y="2024153"/>
              <a:ext cx="1793653" cy="1726307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52912" y="1812926"/>
              <a:ext cx="1686202" cy="1755182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1435634" y="3585464"/>
              <a:ext cx="18666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latin typeface="Lucida Bright" panose="02040602050505020304" pitchFamily="18" charset="0"/>
                </a:rPr>
                <a:t>Accelerometer</a:t>
              </a:r>
              <a:endParaRPr lang="en-US" dirty="0">
                <a:latin typeface="Lucida Bright" panose="02040602050505020304" pitchFamily="18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682135" y="3585464"/>
              <a:ext cx="16459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latin typeface="Lucida Bright" panose="02040602050505020304" pitchFamily="18" charset="0"/>
                </a:rPr>
                <a:t>Gyroscope</a:t>
              </a:r>
              <a:endParaRPr lang="en-US" dirty="0">
                <a:latin typeface="Lucida Bright" panose="02040602050505020304" pitchFamily="18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734112" y="3585464"/>
              <a:ext cx="16459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latin typeface="Lucida Bright" panose="02040602050505020304" pitchFamily="18" charset="0"/>
                </a:rPr>
                <a:t>Compass</a:t>
              </a:r>
              <a:endParaRPr lang="en-US" dirty="0">
                <a:latin typeface="Lucida Bright" panose="020406020505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37736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/>
          <p:cNvSpPr txBox="1"/>
          <p:nvPr/>
        </p:nvSpPr>
        <p:spPr>
          <a:xfrm>
            <a:off x="-65761" y="3210474"/>
            <a:ext cx="9348064" cy="446276"/>
          </a:xfrm>
          <a:prstGeom prst="rect">
            <a:avLst/>
          </a:prstGeom>
          <a:solidFill>
            <a:srgbClr val="CDFF91"/>
          </a:solidFill>
        </p:spPr>
        <p:txBody>
          <a:bodyPr wrap="square" rtlCol="0">
            <a:spAutoFit/>
          </a:bodyPr>
          <a:lstStyle/>
          <a:p>
            <a:r>
              <a:rPr lang="en-US" sz="2300">
                <a:latin typeface="Lucida Bright"/>
                <a:cs typeface="Lucida Bright"/>
              </a:rPr>
              <a:t> IMU crucial for tracking 3D orientation </a:t>
            </a:r>
            <a:r>
              <a:rPr lang="en-US" sz="2300">
                <a:latin typeface="Lucida Bright"/>
                <a:cs typeface="Lucida Bright"/>
                <a:sym typeface="Wingdings"/>
              </a:rPr>
              <a:t> stabilization, control</a:t>
            </a:r>
            <a:endParaRPr lang="en-US" sz="2300">
              <a:latin typeface="Lucida Bright"/>
              <a:cs typeface="Lucida Bright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1" y="0"/>
            <a:ext cx="9144000" cy="5977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464442" y="58412"/>
            <a:ext cx="8129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  <a:latin typeface="Lucida Bright"/>
                <a:cs typeface="Lucida Bright"/>
              </a:rPr>
              <a:t>Primary reason</a:t>
            </a:r>
            <a:r>
              <a:rPr lang="en-US" sz="2400" dirty="0">
                <a:solidFill>
                  <a:schemeClr val="bg1"/>
                </a:solidFill>
                <a:latin typeface="Lucida Bright"/>
                <a:cs typeface="Lucida Bright"/>
              </a:rPr>
              <a:t>: Inertial </a:t>
            </a:r>
            <a:r>
              <a:rPr lang="en-US" sz="2400" dirty="0" err="1">
                <a:solidFill>
                  <a:schemeClr val="bg1"/>
                </a:solidFill>
                <a:latin typeface="Lucida Bright"/>
                <a:cs typeface="Lucida Bright"/>
              </a:rPr>
              <a:t>Measurment</a:t>
            </a:r>
            <a:r>
              <a:rPr lang="en-US" sz="2400" dirty="0">
                <a:solidFill>
                  <a:schemeClr val="bg1"/>
                </a:solidFill>
                <a:latin typeface="Lucida Bright"/>
                <a:cs typeface="Lucida Bright"/>
              </a:rPr>
              <a:t> Unit (IMU)</a:t>
            </a:r>
          </a:p>
        </p:txBody>
      </p:sp>
      <p:grpSp>
        <p:nvGrpSpPr>
          <p:cNvPr id="2" name="Group 6"/>
          <p:cNvGrpSpPr/>
          <p:nvPr/>
        </p:nvGrpSpPr>
        <p:grpSpPr>
          <a:xfrm>
            <a:off x="1620295" y="712095"/>
            <a:ext cx="6073739" cy="2141870"/>
            <a:chOff x="1306293" y="1812926"/>
            <a:chExt cx="6073739" cy="2141870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96050" y="1914120"/>
              <a:ext cx="1503546" cy="1653986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6293" y="2024153"/>
              <a:ext cx="1793653" cy="1726307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52912" y="1812926"/>
              <a:ext cx="1686202" cy="1755182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1435634" y="3585464"/>
              <a:ext cx="18666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latin typeface="Lucida Bright" panose="02040602050505020304" pitchFamily="18" charset="0"/>
                </a:rPr>
                <a:t>Accelerometer</a:t>
              </a:r>
              <a:endParaRPr lang="en-US" dirty="0">
                <a:latin typeface="Lucida Bright" panose="02040602050505020304" pitchFamily="18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682135" y="3585464"/>
              <a:ext cx="16459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latin typeface="Lucida Bright" panose="02040602050505020304" pitchFamily="18" charset="0"/>
                </a:rPr>
                <a:t>Gyroscope</a:t>
              </a:r>
              <a:endParaRPr lang="en-US" dirty="0">
                <a:latin typeface="Lucida Bright" panose="02040602050505020304" pitchFamily="18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734112" y="3585464"/>
              <a:ext cx="16459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latin typeface="Lucida Bright" panose="02040602050505020304" pitchFamily="18" charset="0"/>
                </a:rPr>
                <a:t>Compass</a:t>
              </a:r>
              <a:endParaRPr lang="en-US" dirty="0">
                <a:latin typeface="Lucida Bright" panose="02040602050505020304" pitchFamily="18" charset="0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-161868" y="4233334"/>
            <a:ext cx="9562678" cy="830997"/>
          </a:xfrm>
          <a:prstGeom prst="rect">
            <a:avLst/>
          </a:prstGeom>
          <a:solidFill>
            <a:srgbClr val="FFB80D"/>
          </a:solidFill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latin typeface="Lucida Bright"/>
                <a:cs typeface="Lucida Bright"/>
              </a:rPr>
              <a:t>However, rotor vibration and magnetic interference derails </a:t>
            </a:r>
          </a:p>
          <a:p>
            <a:pPr algn="ctr"/>
            <a:r>
              <a:rPr lang="en-US" sz="2400">
                <a:latin typeface="Lucida Bright"/>
                <a:cs typeface="Lucida Bright"/>
              </a:rPr>
              <a:t>the sensors … causing correlated failures  </a:t>
            </a:r>
          </a:p>
        </p:txBody>
      </p:sp>
    </p:spTree>
    <p:extLst>
      <p:ext uri="{BB962C8B-B14F-4D97-AF65-F5344CB8AC3E}">
        <p14:creationId xmlns:p14="http://schemas.microsoft.com/office/powerpoint/2010/main" val="1896493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313531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6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cs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313531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6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cs typeface="Times New Roman" pitchFamily="18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14679</TotalTime>
  <Words>2992</Words>
  <Application>Microsoft Macintosh PowerPoint</Application>
  <PresentationFormat>On-screen Show (4:3)</PresentationFormat>
  <Paragraphs>571</Paragraphs>
  <Slides>65</Slides>
  <Notes>48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78" baseType="lpstr">
      <vt:lpstr>Calibri</vt:lpstr>
      <vt:lpstr>Calibri Light</vt:lpstr>
      <vt:lpstr>Cambria Math</vt:lpstr>
      <vt:lpstr>Gungsuh</vt:lpstr>
      <vt:lpstr>LilyUPC</vt:lpstr>
      <vt:lpstr>Lucida Bright</vt:lpstr>
      <vt:lpstr>Times New Roman</vt:lpstr>
      <vt:lpstr>Wingdings</vt:lpstr>
      <vt:lpstr>Arial</vt:lpstr>
      <vt:lpstr>Office Theme</vt:lpstr>
      <vt:lpstr>Default Design</vt:lpstr>
      <vt:lpstr>1_Office Theme</vt:lpstr>
      <vt:lpstr>Equation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Comparison with IMU</vt:lpstr>
      <vt:lpstr>Comparison with IMU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15.0023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synrg</dc:creator>
  <cp:lastModifiedBy>romit.rc@gmail.com</cp:lastModifiedBy>
  <cp:revision>663</cp:revision>
  <dcterms:created xsi:type="dcterms:W3CDTF">2016-04-24T13:53:41Z</dcterms:created>
  <dcterms:modified xsi:type="dcterms:W3CDTF">2017-01-05T02:21:32Z</dcterms:modified>
</cp:coreProperties>
</file>